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60" r:id="rId4"/>
    <p:sldId id="281" r:id="rId5"/>
    <p:sldId id="282" r:id="rId6"/>
    <p:sldId id="283" r:id="rId7"/>
    <p:sldId id="284" r:id="rId8"/>
    <p:sldId id="286" r:id="rId9"/>
    <p:sldId id="285" r:id="rId10"/>
    <p:sldId id="269" r:id="rId11"/>
    <p:sldId id="287" r:id="rId12"/>
  </p:sldIdLst>
  <p:sldSz cx="18288000" cy="10287000"/>
  <p:notesSz cx="6858000" cy="9144000"/>
  <p:embeddedFontLst>
    <p:embeddedFont>
      <p:font typeface="Baskerville Display PT" panose="020B0604020202020204" charset="0"/>
      <p:regular r:id="rId14"/>
    </p:embeddedFont>
    <p:embeddedFont>
      <p:font typeface="Constantia" panose="02030602050306030303" pitchFamily="18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E21BB-D55B-45F0-9799-E7ABE2CFB789}" type="datetimeFigureOut">
              <a:t>27.05.2024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9BC02-A084-4149-B8B0-A1894DDA29A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7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Z </a:t>
            </a:r>
            <a:r>
              <a:rPr lang="en-US" err="1">
                <a:cs typeface="Calibri"/>
              </a:rPr>
              <a:t>českých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luhů</a:t>
            </a:r>
            <a:r>
              <a:rPr lang="en-US">
                <a:cs typeface="Calibri"/>
              </a:rPr>
              <a:t> a </a:t>
            </a:r>
            <a:r>
              <a:rPr lang="en-US" err="1">
                <a:cs typeface="Calibri"/>
              </a:rPr>
              <a:t>hájů</a:t>
            </a:r>
          </a:p>
          <a:p>
            <a:r>
              <a:rPr lang="en-US">
                <a:cs typeface="Calibri"/>
              </a:rPr>
              <a:t> - </a:t>
            </a:r>
            <a:r>
              <a:rPr lang="en-US" err="1">
                <a:cs typeface="Calibri"/>
              </a:rPr>
              <a:t>v</a:t>
            </a:r>
            <a:r>
              <a:rPr lang="en-US" err="1"/>
              <a:t>yjadřuje</a:t>
            </a:r>
            <a:r>
              <a:rPr lang="en-US"/>
              <a:t> </a:t>
            </a:r>
            <a:r>
              <a:rPr lang="en-US" err="1"/>
              <a:t>melancholii</a:t>
            </a:r>
            <a:r>
              <a:rPr lang="en-US"/>
              <a:t> a </a:t>
            </a:r>
            <a:r>
              <a:rPr lang="en-US" err="1"/>
              <a:t>smutek</a:t>
            </a:r>
            <a:r>
              <a:rPr lang="en-US"/>
              <a:t> </a:t>
            </a:r>
            <a:r>
              <a:rPr lang="en-US" err="1"/>
              <a:t>spojený</a:t>
            </a:r>
            <a:r>
              <a:rPr lang="en-US"/>
              <a:t> s </a:t>
            </a:r>
            <a:r>
              <a:rPr lang="en-US" err="1"/>
              <a:t>přírodou</a:t>
            </a:r>
            <a:r>
              <a:rPr lang="en-US"/>
              <a:t> a </a:t>
            </a:r>
            <a:r>
              <a:rPr lang="en-US" err="1"/>
              <a:t>historií</a:t>
            </a:r>
            <a:r>
              <a:rPr lang="en-US"/>
              <a:t> </a:t>
            </a:r>
            <a:r>
              <a:rPr lang="en-US" err="1"/>
              <a:t>čech</a:t>
            </a:r>
          </a:p>
          <a:p>
            <a:r>
              <a:rPr lang="en-US"/>
              <a:t> - </a:t>
            </a:r>
            <a:r>
              <a:rPr lang="en-US" err="1"/>
              <a:t>zachycuje</a:t>
            </a:r>
            <a:r>
              <a:rPr lang="en-US"/>
              <a:t> </a:t>
            </a:r>
            <a:r>
              <a:rPr lang="en-US" err="1"/>
              <a:t>atmosféru</a:t>
            </a:r>
            <a:r>
              <a:rPr lang="en-US"/>
              <a:t> </a:t>
            </a:r>
            <a:r>
              <a:rPr lang="en-US" err="1"/>
              <a:t>české</a:t>
            </a:r>
            <a:r>
              <a:rPr lang="en-US"/>
              <a:t> </a:t>
            </a:r>
            <a:r>
              <a:rPr lang="en-US" err="1"/>
              <a:t>krajiny</a:t>
            </a:r>
            <a:r>
              <a:rPr lang="en-US"/>
              <a:t> a </a:t>
            </a:r>
            <a:r>
              <a:rPr lang="en-US" err="1"/>
              <a:t>prostřednictvím</a:t>
            </a:r>
            <a:r>
              <a:rPr lang="en-US"/>
              <a:t> </a:t>
            </a:r>
            <a:r>
              <a:rPr lang="en-US" err="1"/>
              <a:t>hudby</a:t>
            </a:r>
            <a:r>
              <a:rPr lang="en-US"/>
              <a:t> </a:t>
            </a:r>
            <a:r>
              <a:rPr lang="en-US" err="1"/>
              <a:t>vyzdvihuje</a:t>
            </a:r>
            <a:r>
              <a:rPr lang="en-US"/>
              <a:t> </a:t>
            </a:r>
            <a:r>
              <a:rPr lang="en-US" err="1"/>
              <a:t>pocity</a:t>
            </a:r>
            <a:r>
              <a:rPr lang="en-US"/>
              <a:t> </a:t>
            </a:r>
            <a:r>
              <a:rPr lang="en-US" err="1"/>
              <a:t>ztráty</a:t>
            </a:r>
            <a:r>
              <a:rPr lang="en-US"/>
              <a:t> a </a:t>
            </a:r>
            <a:r>
              <a:rPr lang="en-US" err="1"/>
              <a:t>nostalgie</a:t>
            </a:r>
            <a:endParaRPr lang="en-US" err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9BC02-A084-4149-B8B0-A1894DDA29A1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27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https://www.narodni-divadlo.cz/cs/profil/bedrich-smetana-1594642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5.svg"/><Relationship Id="rId12" Type="http://schemas.openxmlformats.org/officeDocument/2006/relationships/hyperlink" Target="https://www.fdb.cz/lidi-zivotopis-biografie/33062-bedrich-smetana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hyperlink" Target="https://www.prague.eu/cs/prectete-si/bedrich-smetana-zakladatel-moderni-ceske-hudby-20124" TargetMode="External"/><Relationship Id="rId5" Type="http://schemas.openxmlformats.org/officeDocument/2006/relationships/image" Target="../media/image24.svg"/><Relationship Id="rId10" Type="http://schemas.openxmlformats.org/officeDocument/2006/relationships/hyperlink" Target="https://cs.wikipedia.org/wiki/Bed%C5%99ich_Smetana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3ie2NObFMxQ?feature=oembed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-1742850" y="1922516"/>
            <a:ext cx="18538794" cy="9547479"/>
          </a:xfrm>
          <a:custGeom>
            <a:avLst/>
            <a:gdLst/>
            <a:ahLst/>
            <a:cxnLst/>
            <a:rect l="l" t="t" r="r" b="b"/>
            <a:pathLst>
              <a:path w="18538794" h="9547479">
                <a:moveTo>
                  <a:pt x="0" y="0"/>
                </a:moveTo>
                <a:lnTo>
                  <a:pt x="18538794" y="0"/>
                </a:lnTo>
                <a:lnTo>
                  <a:pt x="18538794" y="9547479"/>
                </a:lnTo>
                <a:lnTo>
                  <a:pt x="0" y="95474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4" name="Group 4"/>
          <p:cNvGrpSpPr/>
          <p:nvPr/>
        </p:nvGrpSpPr>
        <p:grpSpPr>
          <a:xfrm>
            <a:off x="6170242" y="1266524"/>
            <a:ext cx="6041031" cy="4355585"/>
            <a:chOff x="0" y="0"/>
            <a:chExt cx="8054708" cy="5807447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 l="3710" r="3710"/>
            <a:stretch>
              <a:fillRect/>
            </a:stretch>
          </p:blipFill>
          <p:spPr>
            <a:xfrm>
              <a:off x="0" y="0"/>
              <a:ext cx="8054708" cy="5807447"/>
            </a:xfrm>
            <a:prstGeom prst="rect">
              <a:avLst/>
            </a:prstGeom>
          </p:spPr>
        </p:pic>
      </p:grpSp>
      <p:sp>
        <p:nvSpPr>
          <p:cNvPr id="6" name="Freeform 6"/>
          <p:cNvSpPr/>
          <p:nvPr/>
        </p:nvSpPr>
        <p:spPr>
          <a:xfrm>
            <a:off x="-3461430" y="2896710"/>
            <a:ext cx="4978908" cy="8229600"/>
          </a:xfrm>
          <a:custGeom>
            <a:avLst/>
            <a:gdLst/>
            <a:ahLst/>
            <a:cxnLst/>
            <a:rect l="l" t="t" r="r" b="b"/>
            <a:pathLst>
              <a:path w="4978908" h="8229600">
                <a:moveTo>
                  <a:pt x="0" y="0"/>
                </a:moveTo>
                <a:lnTo>
                  <a:pt x="4978908" y="0"/>
                </a:lnTo>
                <a:lnTo>
                  <a:pt x="497890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7" name="Freeform 7"/>
          <p:cNvSpPr/>
          <p:nvPr/>
        </p:nvSpPr>
        <p:spPr>
          <a:xfrm rot="8846729">
            <a:off x="14034311" y="909444"/>
            <a:ext cx="4978908" cy="8229600"/>
          </a:xfrm>
          <a:custGeom>
            <a:avLst/>
            <a:gdLst/>
            <a:ahLst/>
            <a:cxnLst/>
            <a:rect l="l" t="t" r="r" b="b"/>
            <a:pathLst>
              <a:path w="4978908" h="8229600">
                <a:moveTo>
                  <a:pt x="0" y="0"/>
                </a:moveTo>
                <a:lnTo>
                  <a:pt x="4978908" y="0"/>
                </a:lnTo>
                <a:lnTo>
                  <a:pt x="497890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8" name="Freeform 8"/>
          <p:cNvSpPr/>
          <p:nvPr/>
        </p:nvSpPr>
        <p:spPr>
          <a:xfrm>
            <a:off x="-383115" y="9609433"/>
            <a:ext cx="4978908" cy="8229600"/>
          </a:xfrm>
          <a:custGeom>
            <a:avLst/>
            <a:gdLst/>
            <a:ahLst/>
            <a:cxnLst/>
            <a:rect l="l" t="t" r="r" b="b"/>
            <a:pathLst>
              <a:path w="4978908" h="8229600">
                <a:moveTo>
                  <a:pt x="0" y="0"/>
                </a:moveTo>
                <a:lnTo>
                  <a:pt x="4978908" y="0"/>
                </a:lnTo>
                <a:lnTo>
                  <a:pt x="497890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9" name="TextBox 9"/>
          <p:cNvSpPr txBox="1"/>
          <p:nvPr/>
        </p:nvSpPr>
        <p:spPr>
          <a:xfrm>
            <a:off x="3181528" y="6620425"/>
            <a:ext cx="12032101" cy="1186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29"/>
              </a:lnSpc>
            </a:pPr>
            <a:r>
              <a:rPr lang="en-US" sz="6850" spc="1375" err="1">
                <a:solidFill>
                  <a:srgbClr val="504C44"/>
                </a:solidFill>
                <a:latin typeface="Constantia"/>
                <a:ea typeface="Baskerville Display PT"/>
              </a:rPr>
              <a:t>Bedřicha</a:t>
            </a:r>
            <a:r>
              <a:rPr lang="en-US" sz="6850" spc="1375">
                <a:solidFill>
                  <a:srgbClr val="504C44"/>
                </a:solidFill>
                <a:latin typeface="Baskerville Display PT"/>
                <a:ea typeface="Baskerville Display PT"/>
              </a:rPr>
              <a:t> </a:t>
            </a:r>
            <a:r>
              <a:rPr lang="en-US" sz="6850" spc="1375" err="1">
                <a:solidFill>
                  <a:srgbClr val="504C44"/>
                </a:solidFill>
                <a:latin typeface="Baskerville Display PT"/>
                <a:ea typeface="Baskerville Display PT"/>
              </a:rPr>
              <a:t>Smetany</a:t>
            </a:r>
            <a:endParaRPr lang="en-US" sz="6850" spc="1375">
              <a:solidFill>
                <a:srgbClr val="504C44"/>
              </a:solidFill>
              <a:latin typeface="Baskerville Display PT"/>
              <a:ea typeface="Baskerville Display P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847343" y="6186301"/>
            <a:ext cx="6593314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6"/>
              </a:lnSpc>
            </a:pPr>
            <a:r>
              <a:rPr lang="en-US" sz="3200" spc="472" err="1">
                <a:solidFill>
                  <a:srgbClr val="504C44"/>
                </a:solidFill>
                <a:latin typeface="Constantia"/>
              </a:rPr>
              <a:t>Osudy</a:t>
            </a:r>
            <a:r>
              <a:rPr lang="en-US" sz="3200" spc="472">
                <a:solidFill>
                  <a:srgbClr val="504C44"/>
                </a:solidFill>
                <a:latin typeface="Constantia"/>
              </a:rPr>
              <a:t> a </a:t>
            </a:r>
            <a:r>
              <a:rPr lang="en-US" sz="3200" spc="472" err="1">
                <a:solidFill>
                  <a:srgbClr val="504C44"/>
                </a:solidFill>
                <a:latin typeface="Constantia"/>
              </a:rPr>
              <a:t>nemoci</a:t>
            </a:r>
            <a:endParaRPr lang="en-US" sz="3200" spc="472" err="1">
              <a:solidFill>
                <a:srgbClr val="504C44"/>
              </a:solidFill>
              <a:latin typeface="Constantia"/>
              <a:ea typeface="Lato"/>
              <a:cs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 rot="5400000">
            <a:off x="-4485888" y="-8636859"/>
            <a:ext cx="27260836" cy="14039331"/>
          </a:xfrm>
          <a:custGeom>
            <a:avLst/>
            <a:gdLst/>
            <a:ahLst/>
            <a:cxnLst/>
            <a:rect l="l" t="t" r="r" b="b"/>
            <a:pathLst>
              <a:path w="27260836" h="14039331">
                <a:moveTo>
                  <a:pt x="0" y="0"/>
                </a:moveTo>
                <a:lnTo>
                  <a:pt x="27260836" y="0"/>
                </a:lnTo>
                <a:lnTo>
                  <a:pt x="27260836" y="14039331"/>
                </a:lnTo>
                <a:lnTo>
                  <a:pt x="0" y="140393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>
            <a:off x="6143693" y="1785740"/>
            <a:ext cx="3837051" cy="4114800"/>
          </a:xfrm>
          <a:custGeom>
            <a:avLst/>
            <a:gdLst/>
            <a:ahLst/>
            <a:cxnLst/>
            <a:rect l="l" t="t" r="r" b="b"/>
            <a:pathLst>
              <a:path w="3837051" h="4114800">
                <a:moveTo>
                  <a:pt x="0" y="0"/>
                </a:moveTo>
                <a:lnTo>
                  <a:pt x="3837051" y="0"/>
                </a:lnTo>
                <a:lnTo>
                  <a:pt x="38370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>
            <a:off x="7863874" y="2320416"/>
            <a:ext cx="3837051" cy="4114800"/>
          </a:xfrm>
          <a:custGeom>
            <a:avLst/>
            <a:gdLst/>
            <a:ahLst/>
            <a:cxnLst/>
            <a:rect l="l" t="t" r="r" b="b"/>
            <a:pathLst>
              <a:path w="3837051" h="4114800">
                <a:moveTo>
                  <a:pt x="0" y="0"/>
                </a:moveTo>
                <a:lnTo>
                  <a:pt x="3837051" y="0"/>
                </a:lnTo>
                <a:lnTo>
                  <a:pt x="38370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TextBox 6"/>
          <p:cNvSpPr txBox="1"/>
          <p:nvPr/>
        </p:nvSpPr>
        <p:spPr>
          <a:xfrm>
            <a:off x="4582862" y="6720966"/>
            <a:ext cx="9385176" cy="2417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29"/>
              </a:lnSpc>
              <a:spcBef>
                <a:spcPct val="0"/>
              </a:spcBef>
            </a:pPr>
            <a:r>
              <a:rPr lang="en-US" sz="6850" spc="1375" err="1">
                <a:solidFill>
                  <a:srgbClr val="504C44"/>
                </a:solidFill>
                <a:latin typeface="Constantia"/>
                <a:ea typeface="Baskerville Display PT"/>
              </a:rPr>
              <a:t>Děkujeme</a:t>
            </a:r>
            <a:r>
              <a:rPr lang="en-US" sz="6850" spc="1375">
                <a:solidFill>
                  <a:srgbClr val="504C44"/>
                </a:solidFill>
                <a:latin typeface="Constantia"/>
                <a:ea typeface="Baskerville Display PT"/>
              </a:rPr>
              <a:t> za </a:t>
            </a:r>
            <a:r>
              <a:rPr lang="en-US" sz="6850" spc="1375" err="1">
                <a:solidFill>
                  <a:srgbClr val="504C44"/>
                </a:solidFill>
                <a:latin typeface="Constantia"/>
                <a:ea typeface="Baskerville Display PT"/>
              </a:rPr>
              <a:t>pozornost</a:t>
            </a:r>
            <a:endParaRPr lang="en-US" sz="6878" spc="1375" err="1">
              <a:solidFill>
                <a:srgbClr val="504C44"/>
              </a:solidFill>
              <a:latin typeface="Constantia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7129786" y="1575910"/>
            <a:ext cx="3389409" cy="4859306"/>
          </a:xfrm>
          <a:custGeom>
            <a:avLst/>
            <a:gdLst/>
            <a:ahLst/>
            <a:cxnLst/>
            <a:rect l="l" t="t" r="r" b="b"/>
            <a:pathLst>
              <a:path w="3389409" h="4859306">
                <a:moveTo>
                  <a:pt x="0" y="0"/>
                </a:moveTo>
                <a:lnTo>
                  <a:pt x="3389409" y="0"/>
                </a:lnTo>
                <a:lnTo>
                  <a:pt x="3389409" y="4859306"/>
                </a:lnTo>
                <a:lnTo>
                  <a:pt x="0" y="48593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 rot="5400000">
            <a:off x="-5574459" y="-8283073"/>
            <a:ext cx="27260836" cy="14039331"/>
          </a:xfrm>
          <a:custGeom>
            <a:avLst/>
            <a:gdLst/>
            <a:ahLst/>
            <a:cxnLst/>
            <a:rect l="l" t="t" r="r" b="b"/>
            <a:pathLst>
              <a:path w="27260836" h="14039331">
                <a:moveTo>
                  <a:pt x="0" y="0"/>
                </a:moveTo>
                <a:lnTo>
                  <a:pt x="27260836" y="0"/>
                </a:lnTo>
                <a:lnTo>
                  <a:pt x="27260836" y="14039331"/>
                </a:lnTo>
                <a:lnTo>
                  <a:pt x="0" y="140393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TextBox 6"/>
          <p:cNvSpPr txBox="1"/>
          <p:nvPr/>
        </p:nvSpPr>
        <p:spPr>
          <a:xfrm>
            <a:off x="4133826" y="-963"/>
            <a:ext cx="9385176" cy="1186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29"/>
              </a:lnSpc>
              <a:spcBef>
                <a:spcPct val="0"/>
              </a:spcBef>
            </a:pPr>
            <a:r>
              <a:rPr lang="en-US" sz="6850" spc="1375" err="1">
                <a:solidFill>
                  <a:srgbClr val="504C44"/>
                </a:solidFill>
                <a:latin typeface="Baskerville Display PT"/>
                <a:ea typeface="Baskerville Display PT"/>
              </a:rPr>
              <a:t>Zdroje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F77B086-F7F4-A4E1-E982-F9B573BECD6E}"/>
              </a:ext>
            </a:extLst>
          </p:cNvPr>
          <p:cNvGrpSpPr/>
          <p:nvPr/>
        </p:nvGrpSpPr>
        <p:grpSpPr>
          <a:xfrm>
            <a:off x="6048443" y="5549195"/>
            <a:ext cx="5557232" cy="5022592"/>
            <a:chOff x="6143693" y="1412624"/>
            <a:chExt cx="5557232" cy="5022592"/>
          </a:xfrm>
        </p:grpSpPr>
        <p:sp>
          <p:nvSpPr>
            <p:cNvPr id="4" name="Freeform 4"/>
            <p:cNvSpPr/>
            <p:nvPr/>
          </p:nvSpPr>
          <p:spPr>
            <a:xfrm>
              <a:off x="6143693" y="1785740"/>
              <a:ext cx="3837051" cy="4114800"/>
            </a:xfrm>
            <a:custGeom>
              <a:avLst/>
              <a:gdLst/>
              <a:ahLst/>
              <a:cxnLst/>
              <a:rect l="l" t="t" r="r" b="b"/>
              <a:pathLst>
                <a:path w="3837051" h="4114800">
                  <a:moveTo>
                    <a:pt x="0" y="0"/>
                  </a:moveTo>
                  <a:lnTo>
                    <a:pt x="3837051" y="0"/>
                  </a:lnTo>
                  <a:lnTo>
                    <a:pt x="3837051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5" name="Freeform 5"/>
            <p:cNvSpPr/>
            <p:nvPr/>
          </p:nvSpPr>
          <p:spPr>
            <a:xfrm>
              <a:off x="7863874" y="2320416"/>
              <a:ext cx="3837051" cy="4114800"/>
            </a:xfrm>
            <a:custGeom>
              <a:avLst/>
              <a:gdLst/>
              <a:ahLst/>
              <a:cxnLst/>
              <a:rect l="l" t="t" r="r" b="b"/>
              <a:pathLst>
                <a:path w="3837051" h="4114800">
                  <a:moveTo>
                    <a:pt x="0" y="0"/>
                  </a:moveTo>
                  <a:lnTo>
                    <a:pt x="3837051" y="0"/>
                  </a:lnTo>
                  <a:lnTo>
                    <a:pt x="3837051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Freeform 8"/>
            <p:cNvSpPr/>
            <p:nvPr/>
          </p:nvSpPr>
          <p:spPr>
            <a:xfrm>
              <a:off x="7129786" y="1412624"/>
              <a:ext cx="3389409" cy="4859306"/>
            </a:xfrm>
            <a:custGeom>
              <a:avLst/>
              <a:gdLst/>
              <a:ahLst/>
              <a:cxnLst/>
              <a:rect l="l" t="t" r="r" b="b"/>
              <a:pathLst>
                <a:path w="3389409" h="4859306">
                  <a:moveTo>
                    <a:pt x="0" y="0"/>
                  </a:moveTo>
                  <a:lnTo>
                    <a:pt x="3389409" y="0"/>
                  </a:lnTo>
                  <a:lnTo>
                    <a:pt x="3389409" y="4859306"/>
                  </a:lnTo>
                  <a:lnTo>
                    <a:pt x="0" y="4859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2" name="TextovéPole 3">
            <a:extLst>
              <a:ext uri="{FF2B5EF4-FFF2-40B4-BE49-F238E27FC236}">
                <a16:creationId xmlns:a16="http://schemas.microsoft.com/office/drawing/2014/main" id="{039765B3-6D82-D8DE-A2C0-004023237415}"/>
              </a:ext>
            </a:extLst>
          </p:cNvPr>
          <p:cNvSpPr txBox="1"/>
          <p:nvPr/>
        </p:nvSpPr>
        <p:spPr>
          <a:xfrm>
            <a:off x="2883042" y="1604717"/>
            <a:ext cx="11887199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US" sz="3600">
                <a:solidFill>
                  <a:schemeClr val="bg2">
                    <a:lumMod val="25000"/>
                  </a:schemeClr>
                </a:solidFill>
                <a:cs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https://cs.wikipedia.org/wiki/Bed%C5%99ich_Smetana</a:t>
            </a:r>
          </a:p>
          <a:p>
            <a:pPr lvl="1"/>
            <a:r>
              <a:rPr lang="en-US" sz="3600">
                <a:solidFill>
                  <a:schemeClr val="bg2">
                    <a:lumMod val="25000"/>
                  </a:schemeClr>
                </a:solidFill>
                <a:cs typeface="Calibr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https://www.prague.eu/cs/prectete-si/bedrich-smetana-zakladatel-moderni-ceske-hudby-20124</a:t>
            </a:r>
          </a:p>
          <a:p>
            <a:pPr lvl="1"/>
            <a:r>
              <a:rPr lang="en-US" sz="3600">
                <a:solidFill>
                  <a:schemeClr val="bg2">
                    <a:lumMod val="25000"/>
                  </a:schemeClr>
                </a:solidFill>
                <a:cs typeface="Calibri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https://www.fdb.cz/lidi-zivotopis-biografie/33062-bedrich-smetana.html</a:t>
            </a:r>
          </a:p>
          <a:p>
            <a:pPr lvl="1"/>
            <a:r>
              <a:rPr lang="en-US" sz="3600">
                <a:solidFill>
                  <a:schemeClr val="bg2">
                    <a:lumMod val="25000"/>
                  </a:schemeClr>
                </a:solidFill>
                <a:cs typeface="Calibri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https://www.narodni-divadlo.cz/cs/profil/bedrich-smetana-1594642</a:t>
            </a:r>
          </a:p>
          <a:p>
            <a:pPr>
              <a:buFont typeface=""/>
              <a:buChar char="•"/>
            </a:pPr>
            <a:endParaRPr lang="en-US" sz="3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0247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-533400" y="877014"/>
            <a:ext cx="19008871" cy="9418320"/>
          </a:xfrm>
          <a:custGeom>
            <a:avLst/>
            <a:gdLst/>
            <a:ahLst/>
            <a:cxnLst/>
            <a:rect l="l" t="t" r="r" b="b"/>
            <a:pathLst>
              <a:path w="19008871" h="9418320">
                <a:moveTo>
                  <a:pt x="0" y="0"/>
                </a:moveTo>
                <a:lnTo>
                  <a:pt x="19008871" y="0"/>
                </a:lnTo>
                <a:lnTo>
                  <a:pt x="19008871" y="9418320"/>
                </a:lnTo>
                <a:lnTo>
                  <a:pt x="0" y="94183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970" b="-1970"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435832" y="2291100"/>
            <a:ext cx="2430775" cy="2430775"/>
            <a:chOff x="0" y="0"/>
            <a:chExt cx="12700000" cy="12700000"/>
          </a:xfrm>
        </p:grpSpPr>
        <p:sp>
          <p:nvSpPr>
            <p:cNvPr id="5" name="Freeform 5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solidFill>
              <a:srgbClr val="D2CABF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3098519" y="5208854"/>
            <a:ext cx="2490086" cy="2228778"/>
            <a:chOff x="-21987652" y="8660399"/>
            <a:chExt cx="13009880" cy="11644632"/>
          </a:xfrm>
        </p:grpSpPr>
        <p:sp>
          <p:nvSpPr>
            <p:cNvPr id="7" name="Freeform 7"/>
            <p:cNvSpPr/>
            <p:nvPr/>
          </p:nvSpPr>
          <p:spPr>
            <a:xfrm>
              <a:off x="-21987652" y="8660399"/>
              <a:ext cx="13009880" cy="11644632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solidFill>
              <a:srgbClr val="DFADA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5862625" y="2410411"/>
            <a:ext cx="2490086" cy="2228778"/>
            <a:chOff x="81876" y="2536818"/>
            <a:chExt cx="13009880" cy="11644632"/>
          </a:xfrm>
        </p:grpSpPr>
        <p:sp>
          <p:nvSpPr>
            <p:cNvPr id="9" name="Freeform 9"/>
            <p:cNvSpPr/>
            <p:nvPr/>
          </p:nvSpPr>
          <p:spPr>
            <a:xfrm>
              <a:off x="81876" y="2536818"/>
              <a:ext cx="13009880" cy="11644632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solidFill>
              <a:srgbClr val="EBE8E2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" name="Freeform 10"/>
          <p:cNvSpPr/>
          <p:nvPr/>
        </p:nvSpPr>
        <p:spPr>
          <a:xfrm rot="2700000">
            <a:off x="2565706" y="5686219"/>
            <a:ext cx="3282179" cy="1062605"/>
          </a:xfrm>
          <a:custGeom>
            <a:avLst/>
            <a:gdLst/>
            <a:ahLst/>
            <a:cxnLst/>
            <a:rect l="l" t="t" r="r" b="b"/>
            <a:pathLst>
              <a:path w="3282179" h="1062605">
                <a:moveTo>
                  <a:pt x="0" y="0"/>
                </a:moveTo>
                <a:lnTo>
                  <a:pt x="3282179" y="0"/>
                </a:lnTo>
                <a:lnTo>
                  <a:pt x="3282179" y="1062605"/>
                </a:lnTo>
                <a:lnTo>
                  <a:pt x="0" y="10626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>
          <a:xfrm rot="1373525">
            <a:off x="484638" y="2533684"/>
            <a:ext cx="2812904" cy="1884646"/>
          </a:xfrm>
          <a:custGeom>
            <a:avLst/>
            <a:gdLst/>
            <a:ahLst/>
            <a:cxnLst/>
            <a:rect l="l" t="t" r="r" b="b"/>
            <a:pathLst>
              <a:path w="2812904" h="1884646">
                <a:moveTo>
                  <a:pt x="0" y="0"/>
                </a:moveTo>
                <a:lnTo>
                  <a:pt x="2812904" y="0"/>
                </a:lnTo>
                <a:lnTo>
                  <a:pt x="2812904" y="1884646"/>
                </a:lnTo>
                <a:lnTo>
                  <a:pt x="0" y="18846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2" name="Freeform 12"/>
          <p:cNvSpPr/>
          <p:nvPr/>
        </p:nvSpPr>
        <p:spPr>
          <a:xfrm rot="19055289" flipH="1">
            <a:off x="6520199" y="1738195"/>
            <a:ext cx="1199998" cy="3189362"/>
          </a:xfrm>
          <a:custGeom>
            <a:avLst/>
            <a:gdLst/>
            <a:ahLst/>
            <a:cxnLst/>
            <a:rect l="l" t="t" r="r" b="b"/>
            <a:pathLst>
              <a:path w="1199998" h="3189362">
                <a:moveTo>
                  <a:pt x="1199997" y="0"/>
                </a:moveTo>
                <a:lnTo>
                  <a:pt x="0" y="0"/>
                </a:lnTo>
                <a:lnTo>
                  <a:pt x="0" y="3189363"/>
                </a:lnTo>
                <a:lnTo>
                  <a:pt x="1199997" y="3189363"/>
                </a:lnTo>
                <a:lnTo>
                  <a:pt x="119999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3" name="TextBox 13"/>
          <p:cNvSpPr txBox="1"/>
          <p:nvPr/>
        </p:nvSpPr>
        <p:spPr>
          <a:xfrm>
            <a:off x="851535" y="881484"/>
            <a:ext cx="16230600" cy="1155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29"/>
              </a:lnSpc>
              <a:spcBef>
                <a:spcPct val="0"/>
              </a:spcBef>
            </a:pPr>
            <a:r>
              <a:rPr lang="en-US" sz="6850" spc="1375" err="1">
                <a:solidFill>
                  <a:srgbClr val="504C44"/>
                </a:solidFill>
                <a:latin typeface="Constantia"/>
                <a:ea typeface="Baskerville Display PT"/>
              </a:rPr>
              <a:t>Obsah</a:t>
            </a:r>
            <a:endParaRPr lang="en-US" sz="6850" spc="1375">
              <a:solidFill>
                <a:srgbClr val="504C44"/>
              </a:solidFill>
              <a:latin typeface="Constantia"/>
              <a:ea typeface="Baskerville Display P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-182050" y="4864901"/>
            <a:ext cx="3687002" cy="10579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372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Základní</a:t>
            </a:r>
            <a:r>
              <a:rPr lang="en-US" sz="3000" spc="372">
                <a:solidFill>
                  <a:schemeClr val="bg2">
                    <a:lumMod val="25000"/>
                  </a:schemeClr>
                </a:solidFill>
                <a:latin typeface="Constantia"/>
              </a:rPr>
              <a:t> </a:t>
            </a:r>
            <a:r>
              <a:rPr lang="en-US" sz="3000" spc="372" err="1">
                <a:solidFill>
                  <a:schemeClr val="bg2">
                    <a:lumMod val="25000"/>
                  </a:schemeClr>
                </a:solidFill>
                <a:latin typeface="Constantia"/>
                <a:ea typeface="Baskerville Display PT"/>
              </a:rPr>
              <a:t>informace</a:t>
            </a:r>
            <a:endParaRPr lang="cs-CZ" sz="3000" spc="372">
              <a:solidFill>
                <a:schemeClr val="bg2">
                  <a:lumMod val="25000"/>
                </a:schemeClr>
              </a:solidFill>
              <a:latin typeface="Constantia"/>
              <a:ea typeface="Baskerville Display PT"/>
              <a:cs typeface="Calibri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332330" y="7426300"/>
            <a:ext cx="4044189" cy="1057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372" err="1">
                <a:solidFill>
                  <a:srgbClr val="504C44"/>
                </a:solidFill>
                <a:latin typeface="Constantia"/>
                <a:ea typeface="Baskerville Display PT"/>
              </a:rPr>
              <a:t>Rané</a:t>
            </a:r>
            <a:r>
              <a:rPr lang="en-US" sz="3000" spc="372">
                <a:solidFill>
                  <a:srgbClr val="504C44"/>
                </a:solidFill>
                <a:latin typeface="Constantia"/>
                <a:ea typeface="Baskerville Display PT"/>
              </a:rPr>
              <a:t> </a:t>
            </a:r>
            <a:r>
              <a:rPr lang="en-US" sz="3000" spc="372" err="1">
                <a:solidFill>
                  <a:srgbClr val="504C44"/>
                </a:solidFill>
                <a:latin typeface="Constantia"/>
                <a:ea typeface="Baskerville Display PT"/>
              </a:rPr>
              <a:t>mládí</a:t>
            </a:r>
            <a:r>
              <a:rPr lang="en-US" sz="3000" spc="372">
                <a:solidFill>
                  <a:srgbClr val="504C44"/>
                </a:solidFill>
                <a:latin typeface="Constantia"/>
                <a:ea typeface="Baskerville Display PT"/>
              </a:rPr>
              <a:t> a </a:t>
            </a:r>
            <a:r>
              <a:rPr lang="en-US" sz="3000" spc="372" err="1">
                <a:solidFill>
                  <a:srgbClr val="504C44"/>
                </a:solidFill>
                <a:latin typeface="Constantia"/>
                <a:ea typeface="Baskerville Display PT"/>
              </a:rPr>
              <a:t>vzdělání</a:t>
            </a:r>
            <a:endParaRPr lang="en-US" sz="3000" u="none" spc="372">
              <a:solidFill>
                <a:srgbClr val="504C44"/>
              </a:solidFill>
              <a:latin typeface="Constantia"/>
              <a:ea typeface="Baskerville Display P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148033" y="4622140"/>
            <a:ext cx="4001593" cy="1057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372" err="1">
                <a:solidFill>
                  <a:srgbClr val="504C44"/>
                </a:solidFill>
                <a:latin typeface="Constantia"/>
                <a:ea typeface="Baskerville Display PT"/>
              </a:rPr>
              <a:t>Kariéra</a:t>
            </a:r>
            <a:r>
              <a:rPr lang="en-US" sz="3000" spc="372">
                <a:solidFill>
                  <a:srgbClr val="504C44"/>
                </a:solidFill>
                <a:latin typeface="Constantia"/>
                <a:ea typeface="Baskerville Display PT"/>
              </a:rPr>
              <a:t> a </a:t>
            </a:r>
            <a:r>
              <a:rPr lang="en-US" sz="3000" spc="372" err="1">
                <a:solidFill>
                  <a:srgbClr val="504C44"/>
                </a:solidFill>
                <a:latin typeface="Constantia"/>
                <a:ea typeface="Baskerville Display PT"/>
              </a:rPr>
              <a:t>osobní</a:t>
            </a:r>
            <a:r>
              <a:rPr lang="en-US" sz="3000" spc="372">
                <a:solidFill>
                  <a:srgbClr val="504C44"/>
                </a:solidFill>
                <a:latin typeface="Constantia"/>
                <a:ea typeface="Baskerville Display PT"/>
              </a:rPr>
              <a:t> </a:t>
            </a:r>
            <a:r>
              <a:rPr lang="en-US" sz="3000" spc="372" err="1">
                <a:solidFill>
                  <a:srgbClr val="504C44"/>
                </a:solidFill>
                <a:latin typeface="Constantia"/>
                <a:ea typeface="Baskerville Display PT"/>
              </a:rPr>
              <a:t>život</a:t>
            </a:r>
            <a:endParaRPr lang="en-US" sz="3000" u="none" spc="372">
              <a:solidFill>
                <a:srgbClr val="504C44"/>
              </a:solidFill>
              <a:latin typeface="Constantia"/>
              <a:ea typeface="Baskerville Display PT"/>
            </a:endParaRP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EFE408CE-6E98-7A71-DE26-78C5500E3B64}"/>
              </a:ext>
            </a:extLst>
          </p:cNvPr>
          <p:cNvSpPr/>
          <p:nvPr/>
        </p:nvSpPr>
        <p:spPr>
          <a:xfrm>
            <a:off x="9136398" y="5182423"/>
            <a:ext cx="2490086" cy="2228778"/>
          </a:xfrm>
          <a:custGeom>
            <a:avLst/>
            <a:gdLst/>
            <a:ahLst/>
            <a:cxnLst/>
            <a:rect l="l" t="t" r="r" b="b"/>
            <a:pathLst>
              <a:path w="13009880" h="11644630">
                <a:moveTo>
                  <a:pt x="10152380" y="938530"/>
                </a:moveTo>
                <a:cubicBezTo>
                  <a:pt x="8962390" y="189230"/>
                  <a:pt x="8643620" y="154940"/>
                  <a:pt x="7245350" y="0"/>
                </a:cubicBezTo>
                <a:cubicBezTo>
                  <a:pt x="4039870" y="38100"/>
                  <a:pt x="1441450" y="1889760"/>
                  <a:pt x="435610" y="4933950"/>
                </a:cubicBezTo>
                <a:cubicBezTo>
                  <a:pt x="91440" y="5975350"/>
                  <a:pt x="0" y="7139940"/>
                  <a:pt x="403860" y="8159750"/>
                </a:cubicBezTo>
                <a:cubicBezTo>
                  <a:pt x="934720" y="9499600"/>
                  <a:pt x="2254250" y="10407650"/>
                  <a:pt x="3648710" y="10773410"/>
                </a:cubicBezTo>
                <a:cubicBezTo>
                  <a:pt x="5043170" y="11140440"/>
                  <a:pt x="6578600" y="11644630"/>
                  <a:pt x="8008619" y="11470640"/>
                </a:cubicBezTo>
                <a:cubicBezTo>
                  <a:pt x="9123679" y="11334750"/>
                  <a:pt x="10237469" y="10519410"/>
                  <a:pt x="11071860" y="9767570"/>
                </a:cubicBezTo>
                <a:cubicBezTo>
                  <a:pt x="11625579" y="9268460"/>
                  <a:pt x="11971019" y="8576310"/>
                  <a:pt x="12202160" y="7867650"/>
                </a:cubicBezTo>
                <a:cubicBezTo>
                  <a:pt x="13009880" y="5401310"/>
                  <a:pt x="12348210" y="2322830"/>
                  <a:pt x="10152380" y="938530"/>
                </a:cubicBezTo>
                <a:close/>
              </a:path>
            </a:pathLst>
          </a:custGeom>
          <a:solidFill>
            <a:srgbClr val="D2CABF"/>
          </a:solidFill>
          <a:ln w="12700">
            <a:solidFill>
              <a:srgbClr val="000000"/>
            </a:solidFill>
          </a:ln>
        </p:spPr>
        <p:txBody>
          <a:bodyPr/>
          <a:lstStyle/>
          <a:p>
            <a:endParaRPr lang="cs-CZ"/>
          </a:p>
        </p:txBody>
      </p:sp>
      <p:sp>
        <p:nvSpPr>
          <p:cNvPr id="22" name="Freeform 11">
            <a:extLst>
              <a:ext uri="{FF2B5EF4-FFF2-40B4-BE49-F238E27FC236}">
                <a16:creationId xmlns:a16="http://schemas.microsoft.com/office/drawing/2014/main" id="{2A268714-4ED1-5756-BC2A-1EB91DAA7623}"/>
              </a:ext>
            </a:extLst>
          </p:cNvPr>
          <p:cNvSpPr/>
          <p:nvPr/>
        </p:nvSpPr>
        <p:spPr>
          <a:xfrm rot="1373525">
            <a:off x="8969746" y="5391184"/>
            <a:ext cx="2812904" cy="1884646"/>
          </a:xfrm>
          <a:custGeom>
            <a:avLst/>
            <a:gdLst/>
            <a:ahLst/>
            <a:cxnLst/>
            <a:rect l="l" t="t" r="r" b="b"/>
            <a:pathLst>
              <a:path w="2812904" h="1884646">
                <a:moveTo>
                  <a:pt x="0" y="0"/>
                </a:moveTo>
                <a:lnTo>
                  <a:pt x="2812904" y="0"/>
                </a:lnTo>
                <a:lnTo>
                  <a:pt x="2812904" y="1884646"/>
                </a:lnTo>
                <a:lnTo>
                  <a:pt x="0" y="18846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3" name="TextBox 15">
            <a:extLst>
              <a:ext uri="{FF2B5EF4-FFF2-40B4-BE49-F238E27FC236}">
                <a16:creationId xmlns:a16="http://schemas.microsoft.com/office/drawing/2014/main" id="{C31A1349-8B2E-DE51-9A4E-C53CF1AD70DC}"/>
              </a:ext>
            </a:extLst>
          </p:cNvPr>
          <p:cNvSpPr txBox="1"/>
          <p:nvPr/>
        </p:nvSpPr>
        <p:spPr>
          <a:xfrm>
            <a:off x="8354732" y="7418790"/>
            <a:ext cx="4044189" cy="1057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372" err="1">
                <a:solidFill>
                  <a:srgbClr val="504C44"/>
                </a:solidFill>
                <a:latin typeface="Baskerville Display PT"/>
              </a:rPr>
              <a:t>Politické</a:t>
            </a:r>
            <a:r>
              <a:rPr lang="en-US" sz="3000" spc="372">
                <a:solidFill>
                  <a:srgbClr val="504C44"/>
                </a:solidFill>
                <a:latin typeface="Baskerville Display PT"/>
              </a:rPr>
              <a:t> a </a:t>
            </a:r>
            <a:r>
              <a:rPr lang="en-US" sz="3000" spc="372" err="1">
                <a:solidFill>
                  <a:srgbClr val="504C44"/>
                </a:solidFill>
                <a:latin typeface="Constantia"/>
                <a:ea typeface="Baskerville Display PT"/>
              </a:rPr>
              <a:t>společenské</a:t>
            </a:r>
            <a:r>
              <a:rPr lang="en-US" sz="3000" spc="372">
                <a:solidFill>
                  <a:srgbClr val="504C44"/>
                </a:solidFill>
                <a:latin typeface="Baskerville Display PT"/>
              </a:rPr>
              <a:t> </a:t>
            </a:r>
            <a:r>
              <a:rPr lang="en-US" sz="3000" spc="372" err="1">
                <a:solidFill>
                  <a:srgbClr val="504C44"/>
                </a:solidFill>
                <a:latin typeface="Baskerville Display PT"/>
              </a:rPr>
              <a:t>vlivy</a:t>
            </a:r>
            <a:endParaRPr lang="cs-CZ" err="1"/>
          </a:p>
        </p:txBody>
      </p:sp>
      <p:grpSp>
        <p:nvGrpSpPr>
          <p:cNvPr id="24" name="Group 6">
            <a:extLst>
              <a:ext uri="{FF2B5EF4-FFF2-40B4-BE49-F238E27FC236}">
                <a16:creationId xmlns:a16="http://schemas.microsoft.com/office/drawing/2014/main" id="{DBDF0C22-0CFA-4F43-1A34-092328CEBBD8}"/>
              </a:ext>
            </a:extLst>
          </p:cNvPr>
          <p:cNvGrpSpPr>
            <a:grpSpLocks noChangeAspect="1"/>
          </p:cNvGrpSpPr>
          <p:nvPr/>
        </p:nvGrpSpPr>
        <p:grpSpPr>
          <a:xfrm>
            <a:off x="11813894" y="2333495"/>
            <a:ext cx="2490086" cy="2228778"/>
            <a:chOff x="-21987652" y="8660399"/>
            <a:chExt cx="13009880" cy="11644632"/>
          </a:xfrm>
        </p:grpSpPr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98A6824D-8726-A9AE-AB3A-6492064DDD9A}"/>
                </a:ext>
              </a:extLst>
            </p:cNvPr>
            <p:cNvSpPr/>
            <p:nvPr/>
          </p:nvSpPr>
          <p:spPr>
            <a:xfrm>
              <a:off x="-21987652" y="8660399"/>
              <a:ext cx="13009880" cy="11644632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solidFill>
              <a:srgbClr val="DFADA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6" name="TextBox 17">
            <a:extLst>
              <a:ext uri="{FF2B5EF4-FFF2-40B4-BE49-F238E27FC236}">
                <a16:creationId xmlns:a16="http://schemas.microsoft.com/office/drawing/2014/main" id="{B8347C02-7FAB-89D1-9E81-DEFF63107EFE}"/>
              </a:ext>
            </a:extLst>
          </p:cNvPr>
          <p:cNvSpPr txBox="1"/>
          <p:nvPr/>
        </p:nvSpPr>
        <p:spPr>
          <a:xfrm>
            <a:off x="11047705" y="4675956"/>
            <a:ext cx="4044189" cy="1596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372" err="1">
                <a:solidFill>
                  <a:srgbClr val="504C44"/>
                </a:solidFill>
                <a:latin typeface="Constantia"/>
                <a:ea typeface="Baskerville Display PT"/>
              </a:rPr>
              <a:t>Vliv</a:t>
            </a:r>
            <a:r>
              <a:rPr lang="en-US" sz="3000" spc="372">
                <a:solidFill>
                  <a:srgbClr val="504C44"/>
                </a:solidFill>
                <a:latin typeface="Constantia"/>
                <a:ea typeface="Baskerville Display PT"/>
              </a:rPr>
              <a:t> </a:t>
            </a:r>
            <a:r>
              <a:rPr lang="en-US" sz="3000" spc="372" err="1">
                <a:solidFill>
                  <a:srgbClr val="504C44"/>
                </a:solidFill>
                <a:latin typeface="Constantia"/>
                <a:ea typeface="Baskerville Display PT"/>
              </a:rPr>
              <a:t>utrpení</a:t>
            </a:r>
            <a:r>
              <a:rPr lang="en-US" sz="3000" spc="372">
                <a:solidFill>
                  <a:srgbClr val="504C44"/>
                </a:solidFill>
                <a:latin typeface="Constantia"/>
                <a:ea typeface="Baskerville Display PT"/>
              </a:rPr>
              <a:t> a </a:t>
            </a:r>
            <a:r>
              <a:rPr lang="en-US" sz="3000" spc="372" err="1">
                <a:solidFill>
                  <a:srgbClr val="504C44"/>
                </a:solidFill>
                <a:latin typeface="Constantia"/>
                <a:ea typeface="Baskerville Display PT"/>
              </a:rPr>
              <a:t>strastí</a:t>
            </a:r>
            <a:r>
              <a:rPr lang="en-US" sz="3000" spc="372">
                <a:solidFill>
                  <a:srgbClr val="504C44"/>
                </a:solidFill>
                <a:latin typeface="Constantia"/>
                <a:ea typeface="Baskerville Display PT"/>
              </a:rPr>
              <a:t> </a:t>
            </a:r>
            <a:r>
              <a:rPr lang="en-US" sz="3000" spc="372" err="1">
                <a:solidFill>
                  <a:srgbClr val="504C44"/>
                </a:solidFill>
                <a:latin typeface="Constantia"/>
                <a:ea typeface="Baskerville Display PT"/>
              </a:rPr>
              <a:t>na</a:t>
            </a:r>
            <a:r>
              <a:rPr lang="en-US" sz="3000" spc="372">
                <a:solidFill>
                  <a:srgbClr val="504C44"/>
                </a:solidFill>
                <a:latin typeface="Constantia"/>
                <a:ea typeface="Baskerville Display PT"/>
              </a:rPr>
              <a:t> </a:t>
            </a:r>
            <a:r>
              <a:rPr lang="en-US" sz="3000" spc="372" err="1">
                <a:solidFill>
                  <a:srgbClr val="504C44"/>
                </a:solidFill>
                <a:latin typeface="Constantia"/>
                <a:ea typeface="Baskerville Display PT"/>
              </a:rPr>
              <a:t>jeho</a:t>
            </a:r>
            <a:r>
              <a:rPr lang="en-US" sz="3000" spc="372">
                <a:solidFill>
                  <a:srgbClr val="504C44"/>
                </a:solidFill>
                <a:latin typeface="Constantia"/>
                <a:ea typeface="Baskerville Display PT"/>
              </a:rPr>
              <a:t> </a:t>
            </a:r>
            <a:r>
              <a:rPr lang="en-US" sz="3000" spc="372" err="1">
                <a:solidFill>
                  <a:srgbClr val="504C44"/>
                </a:solidFill>
                <a:latin typeface="Constantia"/>
                <a:ea typeface="Baskerville Display PT"/>
              </a:rPr>
              <a:t>hudbu</a:t>
            </a:r>
            <a:endParaRPr lang="en-US" sz="3000" spc="372">
              <a:solidFill>
                <a:srgbClr val="504C44"/>
              </a:solidFill>
              <a:latin typeface="Constantia"/>
              <a:ea typeface="Baskerville Display PT"/>
            </a:endParaRPr>
          </a:p>
        </p:txBody>
      </p:sp>
      <p:sp>
        <p:nvSpPr>
          <p:cNvPr id="27" name="Freeform 10">
            <a:extLst>
              <a:ext uri="{FF2B5EF4-FFF2-40B4-BE49-F238E27FC236}">
                <a16:creationId xmlns:a16="http://schemas.microsoft.com/office/drawing/2014/main" id="{09DCCF40-42E2-AA39-194A-C99868573780}"/>
              </a:ext>
            </a:extLst>
          </p:cNvPr>
          <p:cNvSpPr/>
          <p:nvPr/>
        </p:nvSpPr>
        <p:spPr>
          <a:xfrm rot="2700000">
            <a:off x="11173925" y="2793000"/>
            <a:ext cx="3282179" cy="1062605"/>
          </a:xfrm>
          <a:custGeom>
            <a:avLst/>
            <a:gdLst/>
            <a:ahLst/>
            <a:cxnLst/>
            <a:rect l="l" t="t" r="r" b="b"/>
            <a:pathLst>
              <a:path w="3282179" h="1062605">
                <a:moveTo>
                  <a:pt x="0" y="0"/>
                </a:moveTo>
                <a:lnTo>
                  <a:pt x="3282179" y="0"/>
                </a:lnTo>
                <a:lnTo>
                  <a:pt x="3282179" y="1062605"/>
                </a:lnTo>
                <a:lnTo>
                  <a:pt x="0" y="10626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367A495C-6B4C-99D8-0A10-C29A261A0436}"/>
              </a:ext>
            </a:extLst>
          </p:cNvPr>
          <p:cNvGrpSpPr>
            <a:grpSpLocks noChangeAspect="1"/>
          </p:cNvGrpSpPr>
          <p:nvPr/>
        </p:nvGrpSpPr>
        <p:grpSpPr>
          <a:xfrm>
            <a:off x="14649437" y="5303628"/>
            <a:ext cx="2490086" cy="2228778"/>
            <a:chOff x="81876" y="2536818"/>
            <a:chExt cx="13009880" cy="11644632"/>
          </a:xfrm>
        </p:grpSpPr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8E31E208-17F6-F36F-322F-18A695A25FFA}"/>
                </a:ext>
              </a:extLst>
            </p:cNvPr>
            <p:cNvSpPr/>
            <p:nvPr/>
          </p:nvSpPr>
          <p:spPr>
            <a:xfrm>
              <a:off x="81876" y="2536818"/>
              <a:ext cx="13009880" cy="11644632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solidFill>
              <a:srgbClr val="EBE8E2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0" name="Freeform 12">
            <a:extLst>
              <a:ext uri="{FF2B5EF4-FFF2-40B4-BE49-F238E27FC236}">
                <a16:creationId xmlns:a16="http://schemas.microsoft.com/office/drawing/2014/main" id="{9CF31B83-A81F-1078-2FA1-6B8278EA7CFA}"/>
              </a:ext>
            </a:extLst>
          </p:cNvPr>
          <p:cNvSpPr/>
          <p:nvPr/>
        </p:nvSpPr>
        <p:spPr>
          <a:xfrm rot="19055289" flipH="1">
            <a:off x="15235574" y="4631413"/>
            <a:ext cx="1199998" cy="3189362"/>
          </a:xfrm>
          <a:custGeom>
            <a:avLst/>
            <a:gdLst/>
            <a:ahLst/>
            <a:cxnLst/>
            <a:rect l="l" t="t" r="r" b="b"/>
            <a:pathLst>
              <a:path w="1199998" h="3189362">
                <a:moveTo>
                  <a:pt x="1199997" y="0"/>
                </a:moveTo>
                <a:lnTo>
                  <a:pt x="0" y="0"/>
                </a:lnTo>
                <a:lnTo>
                  <a:pt x="0" y="3189363"/>
                </a:lnTo>
                <a:lnTo>
                  <a:pt x="1199997" y="3189363"/>
                </a:lnTo>
                <a:lnTo>
                  <a:pt x="119999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3" name="TextBox 19">
            <a:extLst>
              <a:ext uri="{FF2B5EF4-FFF2-40B4-BE49-F238E27FC236}">
                <a16:creationId xmlns:a16="http://schemas.microsoft.com/office/drawing/2014/main" id="{EA2FECAD-A2DD-C908-BC3A-9D4DAA90351B}"/>
              </a:ext>
            </a:extLst>
          </p:cNvPr>
          <p:cNvSpPr txBox="1"/>
          <p:nvPr/>
        </p:nvSpPr>
        <p:spPr>
          <a:xfrm>
            <a:off x="14059862" y="7461780"/>
            <a:ext cx="4001593" cy="519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372" err="1">
                <a:solidFill>
                  <a:srgbClr val="504C44"/>
                </a:solidFill>
                <a:latin typeface="Constantia"/>
                <a:ea typeface="Baskerville Display PT"/>
              </a:rPr>
              <a:t>Odkaz</a:t>
            </a:r>
            <a:r>
              <a:rPr lang="en-US" sz="3000" spc="372">
                <a:solidFill>
                  <a:srgbClr val="504C44"/>
                </a:solidFill>
                <a:latin typeface="Baskerville Display PT"/>
                <a:ea typeface="Baskerville Display PT"/>
              </a:rPr>
              <a:t> a </a:t>
            </a:r>
            <a:r>
              <a:rPr lang="en-US" sz="3000" spc="372" err="1">
                <a:solidFill>
                  <a:srgbClr val="504C44"/>
                </a:solidFill>
                <a:latin typeface="Baskerville Display PT"/>
                <a:ea typeface="Baskerville Display PT"/>
              </a:rPr>
              <a:t>dědictví</a:t>
            </a:r>
            <a:endParaRPr lang="en-US" sz="3000" u="none" spc="372">
              <a:solidFill>
                <a:srgbClr val="504C44"/>
              </a:solidFill>
              <a:latin typeface="Baskerville Display PT"/>
              <a:ea typeface="Baskerville Display P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0" y="434340"/>
            <a:ext cx="18288000" cy="9418320"/>
          </a:xfrm>
          <a:custGeom>
            <a:avLst/>
            <a:gdLst/>
            <a:ahLst/>
            <a:cxnLst/>
            <a:rect l="l" t="t" r="r" b="b"/>
            <a:pathLst>
              <a:path w="18288000" h="9418320">
                <a:moveTo>
                  <a:pt x="0" y="0"/>
                </a:moveTo>
                <a:lnTo>
                  <a:pt x="18288000" y="0"/>
                </a:lnTo>
                <a:lnTo>
                  <a:pt x="18288000" y="9418320"/>
                </a:lnTo>
                <a:lnTo>
                  <a:pt x="0" y="94183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3" name="TextBox 13"/>
          <p:cNvSpPr txBox="1"/>
          <p:nvPr/>
        </p:nvSpPr>
        <p:spPr>
          <a:xfrm>
            <a:off x="890224" y="1284362"/>
            <a:ext cx="16507551" cy="117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29"/>
              </a:lnSpc>
              <a:spcBef>
                <a:spcPct val="0"/>
              </a:spcBef>
            </a:pPr>
            <a:r>
              <a:rPr lang="en-US" sz="6850" spc="1375" err="1">
                <a:solidFill>
                  <a:srgbClr val="504C44"/>
                </a:solidFill>
                <a:latin typeface="Constantia"/>
                <a:ea typeface="Baskerville Display PT"/>
              </a:rPr>
              <a:t>Základní</a:t>
            </a:r>
            <a:r>
              <a:rPr lang="en-US" sz="6850" spc="1375">
                <a:solidFill>
                  <a:srgbClr val="504C44"/>
                </a:solidFill>
                <a:latin typeface="Baskerville Display PT"/>
                <a:ea typeface="Baskerville Display PT"/>
              </a:rPr>
              <a:t> </a:t>
            </a:r>
            <a:r>
              <a:rPr lang="en-US" sz="6850" spc="1375" err="1">
                <a:solidFill>
                  <a:srgbClr val="504C44"/>
                </a:solidFill>
                <a:latin typeface="Baskerville Display PT"/>
                <a:ea typeface="Baskerville Display PT"/>
              </a:rPr>
              <a:t>informace</a:t>
            </a:r>
            <a:endParaRPr lang="en-US" sz="6878" u="none" spc="1375" err="1">
              <a:solidFill>
                <a:srgbClr val="504C44"/>
              </a:solidFill>
              <a:latin typeface="Baskerville Display PT"/>
            </a:endParaRPr>
          </a:p>
        </p:txBody>
      </p:sp>
      <p:pic>
        <p:nvPicPr>
          <p:cNvPr id="19" name="Obrázek 18" descr="Bedřich Smetana – Wikipedie">
            <a:extLst>
              <a:ext uri="{FF2B5EF4-FFF2-40B4-BE49-F238E27FC236}">
                <a16:creationId xmlns:a16="http://schemas.microsoft.com/office/drawing/2014/main" id="{022EFA3B-5891-1555-6770-9EFB8B6E4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7422" y="2568178"/>
            <a:ext cx="4488656" cy="5436393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498100FD-22E8-2CD8-4F1A-5ADDD21B20C5}"/>
              </a:ext>
            </a:extLst>
          </p:cNvPr>
          <p:cNvSpPr txBox="1"/>
          <p:nvPr/>
        </p:nvSpPr>
        <p:spPr>
          <a:xfrm>
            <a:off x="2118360" y="3848100"/>
            <a:ext cx="8229600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Narozen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2.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března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1824 v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Litomyšli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 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Hudební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skladatel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v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období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romantismu</a:t>
            </a:r>
            <a:endParaRPr lang="en-US" sz="3600"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Ze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zámožné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sládkovské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rodiny</a:t>
            </a:r>
            <a:endParaRPr lang="en-US" sz="3600"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Zemřel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12.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Května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1824 v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Praze</a:t>
            </a:r>
            <a:endParaRPr lang="en-US" sz="3600"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0" y="434340"/>
            <a:ext cx="18288000" cy="9418320"/>
          </a:xfrm>
          <a:custGeom>
            <a:avLst/>
            <a:gdLst/>
            <a:ahLst/>
            <a:cxnLst/>
            <a:rect l="l" t="t" r="r" b="b"/>
            <a:pathLst>
              <a:path w="18288000" h="9418320">
                <a:moveTo>
                  <a:pt x="0" y="0"/>
                </a:moveTo>
                <a:lnTo>
                  <a:pt x="18288000" y="0"/>
                </a:lnTo>
                <a:lnTo>
                  <a:pt x="18288000" y="9418320"/>
                </a:lnTo>
                <a:lnTo>
                  <a:pt x="0" y="94183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3" name="TextBox 13"/>
          <p:cNvSpPr txBox="1"/>
          <p:nvPr/>
        </p:nvSpPr>
        <p:spPr>
          <a:xfrm>
            <a:off x="890224" y="1284362"/>
            <a:ext cx="16507551" cy="117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29"/>
              </a:lnSpc>
              <a:spcBef>
                <a:spcPct val="0"/>
              </a:spcBef>
            </a:pPr>
            <a:r>
              <a:rPr lang="en-US" sz="6850" spc="1375" err="1">
                <a:solidFill>
                  <a:srgbClr val="504C44"/>
                </a:solidFill>
                <a:latin typeface="Constantia"/>
                <a:ea typeface="Baskerville Display PT"/>
              </a:rPr>
              <a:t>Rané</a:t>
            </a:r>
            <a:r>
              <a:rPr lang="en-US" sz="6850" spc="1375">
                <a:solidFill>
                  <a:srgbClr val="504C44"/>
                </a:solidFill>
                <a:latin typeface="Constantia"/>
                <a:ea typeface="Baskerville Display PT"/>
              </a:rPr>
              <a:t> </a:t>
            </a:r>
            <a:r>
              <a:rPr lang="en-US" sz="6850" spc="1375" err="1">
                <a:solidFill>
                  <a:srgbClr val="504C44"/>
                </a:solidFill>
                <a:latin typeface="Constantia"/>
                <a:ea typeface="Baskerville Display PT"/>
              </a:rPr>
              <a:t>mládí</a:t>
            </a:r>
            <a:r>
              <a:rPr lang="en-US" sz="6850" spc="1375">
                <a:solidFill>
                  <a:srgbClr val="504C44"/>
                </a:solidFill>
                <a:latin typeface="Constantia"/>
                <a:ea typeface="Baskerville Display PT"/>
              </a:rPr>
              <a:t> a </a:t>
            </a:r>
            <a:r>
              <a:rPr lang="en-US" sz="6850" spc="1375" err="1">
                <a:solidFill>
                  <a:srgbClr val="504C44"/>
                </a:solidFill>
                <a:latin typeface="Constantia"/>
                <a:ea typeface="Baskerville Display PT"/>
              </a:rPr>
              <a:t>vzdělání</a:t>
            </a:r>
            <a:endParaRPr lang="en-US" sz="6850" u="none" spc="1375" err="1">
              <a:solidFill>
                <a:srgbClr val="504C44"/>
              </a:solidFill>
              <a:latin typeface="Constantia"/>
              <a:ea typeface="Baskerville Display PT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824F911-7DBB-6A0B-1855-B93E13CF5F9E}"/>
              </a:ext>
            </a:extLst>
          </p:cNvPr>
          <p:cNvSpPr txBox="1"/>
          <p:nvPr/>
        </p:nvSpPr>
        <p:spPr>
          <a:xfrm>
            <a:off x="2243445" y="3318404"/>
            <a:ext cx="10187710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err="1">
                <a:solidFill>
                  <a:schemeClr val="bg2">
                    <a:lumMod val="25000"/>
                  </a:schemeClr>
                </a:solidFill>
              </a:rPr>
              <a:t>Smetanova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</a:rPr>
              <a:t>rodina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</a:rPr>
              <a:t> a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</a:rPr>
              <a:t>jejich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</a:rPr>
              <a:t>finanční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</a:rPr>
              <a:t>obtíže</a:t>
            </a:r>
            <a:endParaRPr lang="en-US" sz="3600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pPr marL="571500" indent="-571500">
              <a:buFont typeface="Arial"/>
              <a:buChar char="•"/>
            </a:pPr>
            <a:r>
              <a:rPr lang="en-US" sz="3600" err="1">
                <a:solidFill>
                  <a:schemeClr val="bg2">
                    <a:lumMod val="25000"/>
                  </a:schemeClr>
                </a:solidFill>
              </a:rPr>
              <a:t>Ztráta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</a:rPr>
              <a:t>sluchu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</a:rPr>
              <a:t> v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</a:rPr>
              <a:t>dětství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</a:rPr>
              <a:t> </a:t>
            </a:r>
            <a:br>
              <a:rPr lang="en-US" sz="360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600">
                <a:solidFill>
                  <a:schemeClr val="bg2">
                    <a:lumMod val="25000"/>
                  </a:schemeClr>
                </a:solidFill>
              </a:rPr>
              <a:t>  - Smetana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</a:rPr>
              <a:t>trpěl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</a:rPr>
              <a:t>už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</a:rPr>
              <a:t> v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</a:rPr>
              <a:t>dětství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</a:rPr>
              <a:t>ztrátou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</a:rPr>
              <a:t>sluchu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</a:rPr>
              <a:t>na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</a:rPr>
              <a:t>jedno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</a:rPr>
              <a:t>ucho</a:t>
            </a:r>
            <a:endParaRPr lang="en-US" sz="3600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pPr marL="571500" indent="-571500">
              <a:buFont typeface="Arial"/>
              <a:buChar char="•"/>
            </a:pPr>
            <a:r>
              <a:rPr lang="en-US" sz="3600" err="1">
                <a:solidFill>
                  <a:schemeClr val="bg2">
                    <a:lumMod val="25000"/>
                  </a:schemeClr>
                </a:solidFill>
              </a:rPr>
              <a:t>Náročné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</a:rPr>
              <a:t>studium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</a:rPr>
              <a:t>hudby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</a:rPr>
              <a:t> a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</a:rPr>
              <a:t>konzervatoř</a:t>
            </a:r>
            <a:endParaRPr lang="en-US" sz="3600" err="1">
              <a:solidFill>
                <a:schemeClr val="bg2">
                  <a:lumMod val="25000"/>
                </a:schemeClr>
              </a:solidFill>
              <a:cs typeface="Calibri"/>
            </a:endParaRPr>
          </a:p>
        </p:txBody>
      </p:sp>
      <p:pic>
        <p:nvPicPr>
          <p:cNvPr id="5" name="Obrázek 4" descr="Bedřich Smetana – Wikipedie">
            <a:extLst>
              <a:ext uri="{FF2B5EF4-FFF2-40B4-BE49-F238E27FC236}">
                <a16:creationId xmlns:a16="http://schemas.microsoft.com/office/drawing/2014/main" id="{F2AC621D-BD8F-F7FA-ADB5-9FCF100EC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3681" y="2464419"/>
            <a:ext cx="4316015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64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0" y="552873"/>
            <a:ext cx="18288000" cy="9418320"/>
          </a:xfrm>
          <a:custGeom>
            <a:avLst/>
            <a:gdLst/>
            <a:ahLst/>
            <a:cxnLst/>
            <a:rect l="l" t="t" r="r" b="b"/>
            <a:pathLst>
              <a:path w="18288000" h="9418320">
                <a:moveTo>
                  <a:pt x="0" y="0"/>
                </a:moveTo>
                <a:lnTo>
                  <a:pt x="18288000" y="0"/>
                </a:lnTo>
                <a:lnTo>
                  <a:pt x="18288000" y="9418320"/>
                </a:lnTo>
                <a:lnTo>
                  <a:pt x="0" y="94183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3" name="TextBox 13"/>
          <p:cNvSpPr txBox="1"/>
          <p:nvPr/>
        </p:nvSpPr>
        <p:spPr>
          <a:xfrm>
            <a:off x="890224" y="1284362"/>
            <a:ext cx="16507551" cy="1155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29"/>
              </a:lnSpc>
              <a:spcBef>
                <a:spcPct val="0"/>
              </a:spcBef>
            </a:pPr>
            <a:r>
              <a:rPr lang="en-US" sz="6850" spc="1375" err="1">
                <a:solidFill>
                  <a:srgbClr val="504C44"/>
                </a:solidFill>
                <a:latin typeface="Constantia"/>
                <a:ea typeface="Baskerville Display PT"/>
              </a:rPr>
              <a:t>Kariéra</a:t>
            </a:r>
            <a:r>
              <a:rPr lang="en-US" sz="6850">
                <a:solidFill>
                  <a:schemeClr val="bg2">
                    <a:lumMod val="25000"/>
                  </a:schemeClr>
                </a:solidFill>
                <a:latin typeface="Constantia"/>
                <a:ea typeface="Baskerville Display PT"/>
              </a:rPr>
              <a:t> a  </a:t>
            </a:r>
            <a:r>
              <a:rPr lang="en-US" sz="6850" spc="1375" err="1">
                <a:solidFill>
                  <a:srgbClr val="504C44"/>
                </a:solidFill>
                <a:latin typeface="Constantia"/>
                <a:ea typeface="Baskerville Display PT"/>
              </a:rPr>
              <a:t>osobní</a:t>
            </a:r>
            <a:r>
              <a:rPr lang="en-US" sz="6850">
                <a:solidFill>
                  <a:schemeClr val="bg2">
                    <a:lumMod val="25000"/>
                  </a:schemeClr>
                </a:solidFill>
                <a:latin typeface="Constantia"/>
                <a:ea typeface="Baskerville Display PT"/>
              </a:rPr>
              <a:t> </a:t>
            </a:r>
            <a:r>
              <a:rPr lang="en-US" sz="6850" err="1">
                <a:solidFill>
                  <a:schemeClr val="bg2">
                    <a:lumMod val="25000"/>
                  </a:schemeClr>
                </a:solidFill>
                <a:latin typeface="Constantia"/>
                <a:ea typeface="Baskerville Display PT"/>
              </a:rPr>
              <a:t>život</a:t>
            </a:r>
            <a:endParaRPr lang="en-US" sz="6850">
              <a:solidFill>
                <a:schemeClr val="bg2">
                  <a:lumMod val="25000"/>
                </a:schemeClr>
              </a:solidFill>
              <a:latin typeface="Constantia"/>
              <a:ea typeface="Baskerville Display PT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E231977-866B-26DC-2932-307663D42762}"/>
              </a:ext>
            </a:extLst>
          </p:cNvPr>
          <p:cNvSpPr txBox="1"/>
          <p:nvPr/>
        </p:nvSpPr>
        <p:spPr>
          <a:xfrm>
            <a:off x="896541" y="3995975"/>
            <a:ext cx="10940322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lvl="1" indent="-571500">
              <a:buFont typeface="Arial"/>
              <a:buChar char="•"/>
            </a:pP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Boj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 s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chudobou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 a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nedostatkem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uznání</a:t>
            </a:r>
            <a:endParaRPr lang="en-US" sz="3600">
              <a:solidFill>
                <a:schemeClr val="bg2">
                  <a:lumMod val="25000"/>
                </a:schemeClr>
              </a:solidFill>
              <a:latin typeface="Constantia"/>
              <a:cs typeface="Calibri"/>
            </a:endParaRPr>
          </a:p>
          <a:p>
            <a:pPr marL="571500" lvl="1" indent="-571500">
              <a:buFont typeface="Arial"/>
              <a:buChar char="•"/>
            </a:pP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Manželství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,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rodina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 a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osobní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tragédie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 </a:t>
            </a:r>
            <a:br>
              <a:rPr lang="en-US" sz="3600">
                <a:latin typeface="Constantia"/>
              </a:rPr>
            </a:b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   -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Smetanova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první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manželka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 Kateřina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trpěla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 duševní nemocí a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zemřela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 v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psychiatrické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léčebně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 </a:t>
            </a:r>
            <a:endParaRPr lang="en-US" sz="3600">
              <a:solidFill>
                <a:schemeClr val="bg2">
                  <a:lumMod val="25000"/>
                </a:schemeClr>
              </a:solidFill>
              <a:latin typeface="Constantia"/>
              <a:cs typeface="Calibri"/>
            </a:endParaRPr>
          </a:p>
        </p:txBody>
      </p:sp>
      <p:pic>
        <p:nvPicPr>
          <p:cNvPr id="5" name="Obrázek 4" descr="Kateřina Smetanová">
            <a:extLst>
              <a:ext uri="{FF2B5EF4-FFF2-40B4-BE49-F238E27FC236}">
                <a16:creationId xmlns:a16="http://schemas.microsoft.com/office/drawing/2014/main" id="{14EA70E0-9A78-275D-A6C3-8D7E20336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2259" y="2701155"/>
            <a:ext cx="3993355" cy="583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66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0" y="434340"/>
            <a:ext cx="18288000" cy="9418320"/>
          </a:xfrm>
          <a:custGeom>
            <a:avLst/>
            <a:gdLst/>
            <a:ahLst/>
            <a:cxnLst/>
            <a:rect l="l" t="t" r="r" b="b"/>
            <a:pathLst>
              <a:path w="18288000" h="9418320">
                <a:moveTo>
                  <a:pt x="0" y="0"/>
                </a:moveTo>
                <a:lnTo>
                  <a:pt x="18288000" y="0"/>
                </a:lnTo>
                <a:lnTo>
                  <a:pt x="18288000" y="9418320"/>
                </a:lnTo>
                <a:lnTo>
                  <a:pt x="0" y="94183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3" name="TextBox 13"/>
          <p:cNvSpPr txBox="1"/>
          <p:nvPr/>
        </p:nvSpPr>
        <p:spPr>
          <a:xfrm>
            <a:off x="890224" y="1284362"/>
            <a:ext cx="16507551" cy="1155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29"/>
              </a:lnSpc>
              <a:spcBef>
                <a:spcPct val="0"/>
              </a:spcBef>
            </a:pPr>
            <a:r>
              <a:rPr lang="en-US" sz="6850" spc="1375" err="1">
                <a:solidFill>
                  <a:srgbClr val="504C44"/>
                </a:solidFill>
                <a:latin typeface="Constantia"/>
                <a:ea typeface="Baskerville Display PT"/>
              </a:rPr>
              <a:t>Politické</a:t>
            </a:r>
            <a:r>
              <a:rPr lang="en-US" sz="6000">
                <a:solidFill>
                  <a:schemeClr val="bg2">
                    <a:lumMod val="25000"/>
                  </a:schemeClr>
                </a:solidFill>
                <a:latin typeface="Constantia"/>
                <a:ea typeface="Baskerville Display PT"/>
              </a:rPr>
              <a:t> </a:t>
            </a:r>
            <a:r>
              <a:rPr lang="en-US" sz="6850">
                <a:solidFill>
                  <a:schemeClr val="bg2">
                    <a:lumMod val="25000"/>
                  </a:schemeClr>
                </a:solidFill>
                <a:latin typeface="Constantia"/>
                <a:ea typeface="Baskerville Display PT"/>
              </a:rPr>
              <a:t>a</a:t>
            </a:r>
            <a:r>
              <a:rPr lang="en-US" sz="6000">
                <a:solidFill>
                  <a:schemeClr val="bg2">
                    <a:lumMod val="25000"/>
                  </a:schemeClr>
                </a:solidFill>
                <a:latin typeface="Constantia"/>
                <a:ea typeface="Baskerville Display PT"/>
              </a:rPr>
              <a:t>  </a:t>
            </a:r>
            <a:r>
              <a:rPr lang="en-US" sz="6850" spc="1375" err="1">
                <a:solidFill>
                  <a:srgbClr val="504C44"/>
                </a:solidFill>
                <a:latin typeface="Constantia"/>
                <a:ea typeface="Baskerville Display PT"/>
              </a:rPr>
              <a:t>společenské</a:t>
            </a:r>
            <a:r>
              <a:rPr lang="en-US" sz="6000">
                <a:solidFill>
                  <a:schemeClr val="bg2">
                    <a:lumMod val="25000"/>
                  </a:schemeClr>
                </a:solidFill>
                <a:latin typeface="Constantia"/>
                <a:ea typeface="Baskerville Display PT"/>
              </a:rPr>
              <a:t> </a:t>
            </a:r>
            <a:r>
              <a:rPr lang="en-US" sz="6000" err="1">
                <a:solidFill>
                  <a:schemeClr val="bg2">
                    <a:lumMod val="25000"/>
                  </a:schemeClr>
                </a:solidFill>
                <a:latin typeface="Constantia"/>
                <a:ea typeface="Baskerville Display PT"/>
              </a:rPr>
              <a:t>vlivy</a:t>
            </a:r>
            <a:endParaRPr lang="en-US" sz="6000">
              <a:solidFill>
                <a:schemeClr val="bg2">
                  <a:lumMod val="25000"/>
                </a:schemeClr>
              </a:solidFill>
              <a:latin typeface="Constantia"/>
              <a:ea typeface="Baskerville Display PT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2BF7B89-B75D-E9CD-A675-D80A898DC48C}"/>
              </a:ext>
            </a:extLst>
          </p:cNvPr>
          <p:cNvSpPr txBox="1"/>
          <p:nvPr/>
        </p:nvSpPr>
        <p:spPr>
          <a:xfrm>
            <a:off x="889900" y="3055250"/>
            <a:ext cx="12210097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Aktivní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účast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 v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politických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událostech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 a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následky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 </a:t>
            </a:r>
            <a:br>
              <a:rPr lang="en-US" sz="3600">
                <a:latin typeface="Constantia"/>
                <a:cs typeface="Calibri"/>
              </a:rPr>
            </a:b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   - Smetana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byl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zapojen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 do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českého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národního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obrození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 a 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politického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boje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 za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českou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nezávislost</a:t>
            </a:r>
            <a:endParaRPr lang="en-US" sz="3600">
              <a:solidFill>
                <a:schemeClr val="bg2">
                  <a:lumMod val="25000"/>
                </a:schemeClr>
              </a:solidFill>
              <a:latin typeface="Constantia"/>
              <a:cs typeface="Calibri"/>
            </a:endParaRPr>
          </a:p>
          <a:p>
            <a:pPr marL="571500" indent="-571500">
              <a:buFont typeface="Arial"/>
              <a:buChar char="•"/>
            </a:pP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Perzekuce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 za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své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politické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přesvědčení</a:t>
            </a:r>
            <a:br>
              <a:rPr lang="en-US" sz="3600">
                <a:latin typeface="Constantia"/>
              </a:rPr>
            </a:b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   - Smetana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byl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pronásledován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rakouským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režimem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 pro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své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 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národní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smýšlení</a:t>
            </a:r>
            <a:endParaRPr lang="en-US" sz="3600" err="1">
              <a:solidFill>
                <a:schemeClr val="bg2">
                  <a:lumMod val="25000"/>
                </a:schemeClr>
              </a:solidFill>
              <a:latin typeface="Constantia"/>
              <a:cs typeface="Calibri"/>
            </a:endParaRPr>
          </a:p>
        </p:txBody>
      </p:sp>
      <p:pic>
        <p:nvPicPr>
          <p:cNvPr id="5" name="Obrázek 4" descr="Vlajka ČR - 20 x 30 cm">
            <a:extLst>
              <a:ext uri="{FF2B5EF4-FFF2-40B4-BE49-F238E27FC236}">
                <a16:creationId xmlns:a16="http://schemas.microsoft.com/office/drawing/2014/main" id="{8927070A-1746-659E-4DAE-1D08CB72C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67069" y="4188987"/>
            <a:ext cx="5021579" cy="324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04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0" y="434340"/>
            <a:ext cx="18288000" cy="9418320"/>
          </a:xfrm>
          <a:custGeom>
            <a:avLst/>
            <a:gdLst/>
            <a:ahLst/>
            <a:cxnLst/>
            <a:rect l="l" t="t" r="r" b="b"/>
            <a:pathLst>
              <a:path w="18288000" h="9418320">
                <a:moveTo>
                  <a:pt x="0" y="0"/>
                </a:moveTo>
                <a:lnTo>
                  <a:pt x="18288000" y="0"/>
                </a:lnTo>
                <a:lnTo>
                  <a:pt x="18288000" y="9418320"/>
                </a:lnTo>
                <a:lnTo>
                  <a:pt x="0" y="94183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3" name="TextBox 13"/>
          <p:cNvSpPr txBox="1"/>
          <p:nvPr/>
        </p:nvSpPr>
        <p:spPr>
          <a:xfrm>
            <a:off x="890224" y="1284362"/>
            <a:ext cx="16507551" cy="117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29"/>
              </a:lnSpc>
              <a:spcBef>
                <a:spcPct val="0"/>
              </a:spcBef>
            </a:pPr>
            <a:r>
              <a:rPr lang="en-US" sz="6850" spc="1375" err="1">
                <a:solidFill>
                  <a:srgbClr val="504C44"/>
                </a:solidFill>
                <a:latin typeface="Constantia"/>
                <a:ea typeface="Baskerville Display PT"/>
              </a:rPr>
              <a:t>Vliv</a:t>
            </a:r>
            <a:r>
              <a:rPr lang="en-US" sz="6850" spc="1375">
                <a:solidFill>
                  <a:srgbClr val="504C44"/>
                </a:solidFill>
                <a:latin typeface="Constantia"/>
                <a:ea typeface="Baskerville Display PT"/>
              </a:rPr>
              <a:t> </a:t>
            </a:r>
            <a:r>
              <a:rPr lang="en-US" sz="6850" spc="1375" err="1">
                <a:solidFill>
                  <a:srgbClr val="504C44"/>
                </a:solidFill>
                <a:latin typeface="Constantia"/>
                <a:ea typeface="Baskerville Display PT"/>
              </a:rPr>
              <a:t>utrpení</a:t>
            </a:r>
            <a:r>
              <a:rPr lang="en-US" sz="6850" spc="1375">
                <a:solidFill>
                  <a:srgbClr val="504C44"/>
                </a:solidFill>
                <a:latin typeface="Constantia"/>
                <a:ea typeface="Baskerville Display PT"/>
              </a:rPr>
              <a:t> </a:t>
            </a:r>
            <a:r>
              <a:rPr lang="en-US" sz="6850" spc="1375" err="1">
                <a:solidFill>
                  <a:srgbClr val="504C44"/>
                </a:solidFill>
                <a:latin typeface="Constantia"/>
                <a:ea typeface="Baskerville Display PT"/>
              </a:rPr>
              <a:t>na</a:t>
            </a:r>
            <a:r>
              <a:rPr lang="en-US" sz="6850" spc="1375">
                <a:solidFill>
                  <a:srgbClr val="504C44"/>
                </a:solidFill>
                <a:latin typeface="Constantia"/>
                <a:ea typeface="Baskerville Display PT"/>
              </a:rPr>
              <a:t> </a:t>
            </a:r>
            <a:r>
              <a:rPr lang="en-US" sz="6850" spc="1375" err="1">
                <a:solidFill>
                  <a:srgbClr val="504C44"/>
                </a:solidFill>
                <a:latin typeface="Constantia"/>
                <a:ea typeface="Baskerville Display PT"/>
              </a:rPr>
              <a:t>jeho</a:t>
            </a:r>
            <a:r>
              <a:rPr lang="en-US" sz="6850" spc="1375">
                <a:solidFill>
                  <a:srgbClr val="504C44"/>
                </a:solidFill>
                <a:latin typeface="Constantia"/>
                <a:ea typeface="Baskerville Display PT"/>
              </a:rPr>
              <a:t> </a:t>
            </a:r>
            <a:r>
              <a:rPr lang="en-US" sz="6850" spc="1375" err="1">
                <a:solidFill>
                  <a:srgbClr val="504C44"/>
                </a:solidFill>
                <a:latin typeface="Constantia"/>
                <a:ea typeface="Baskerville Display PT"/>
              </a:rPr>
              <a:t>hudbu</a:t>
            </a:r>
            <a:endParaRPr lang="en-US" sz="6850" u="none" spc="1375">
              <a:solidFill>
                <a:srgbClr val="504C44"/>
              </a:solidFill>
              <a:latin typeface="Constantia"/>
              <a:ea typeface="Baskerville Display PT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A6D53EA-8118-0D90-303F-967877D9F189}"/>
              </a:ext>
            </a:extLst>
          </p:cNvPr>
          <p:cNvSpPr txBox="1"/>
          <p:nvPr/>
        </p:nvSpPr>
        <p:spPr>
          <a:xfrm>
            <a:off x="2421731" y="3307557"/>
            <a:ext cx="8279606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Emoční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hloubka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 a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expresivita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 v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jeho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dílech</a:t>
            </a:r>
            <a:endParaRPr lang="en-US" sz="3600">
              <a:solidFill>
                <a:schemeClr val="bg2">
                  <a:lumMod val="25000"/>
                </a:schemeClr>
              </a:solidFill>
              <a:latin typeface="Constantia"/>
            </a:endParaRPr>
          </a:p>
          <a:p>
            <a:pPr marL="571500" indent="-571500">
              <a:buFont typeface="Arial"/>
              <a:buChar char="•"/>
            </a:pP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Motivy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melancholie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,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touhy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 po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svobodě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 a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vlastním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útrapách</a:t>
            </a:r>
            <a:endParaRPr lang="en-US" sz="3600">
              <a:solidFill>
                <a:schemeClr val="bg2">
                  <a:lumMod val="25000"/>
                </a:schemeClr>
              </a:solidFill>
              <a:latin typeface="Constantia"/>
            </a:endParaRPr>
          </a:p>
          <a:p>
            <a:pPr marL="571500" indent="-571500">
              <a:buFont typeface="Arial"/>
              <a:buChar char="•"/>
            </a:pP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Jeho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osobní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ztráty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,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jako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smrt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první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manželky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, se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promítly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 do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jeho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emotivní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hudby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,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jako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 je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cyklus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skladeb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</a:rPr>
              <a:t> "Má vlast"</a:t>
            </a:r>
          </a:p>
          <a:p>
            <a:endParaRPr lang="en-US" sz="3600">
              <a:cs typeface="Calibri"/>
            </a:endParaRPr>
          </a:p>
        </p:txBody>
      </p:sp>
      <p:pic>
        <p:nvPicPr>
          <p:cNvPr id="5" name="Grafický objekt 4" descr="Bedřich Smetana - Vltava (Má Vlast) Sheet music for Piano (Solo) Easy |  Musescore.com">
            <a:extLst>
              <a:ext uri="{FF2B5EF4-FFF2-40B4-BE49-F238E27FC236}">
                <a16:creationId xmlns:a16="http://schemas.microsoft.com/office/drawing/2014/main" id="{02B76A0E-F1BB-5A40-F9F7-F28AC91F3E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25200" y="2578786"/>
            <a:ext cx="4053840" cy="579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49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222" b="-9222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0" y="434340"/>
            <a:ext cx="18288000" cy="9418320"/>
          </a:xfrm>
          <a:custGeom>
            <a:avLst/>
            <a:gdLst/>
            <a:ahLst/>
            <a:cxnLst/>
            <a:rect l="l" t="t" r="r" b="b"/>
            <a:pathLst>
              <a:path w="18288000" h="9418320">
                <a:moveTo>
                  <a:pt x="0" y="0"/>
                </a:moveTo>
                <a:lnTo>
                  <a:pt x="18288000" y="0"/>
                </a:lnTo>
                <a:lnTo>
                  <a:pt x="18288000" y="9418320"/>
                </a:lnTo>
                <a:lnTo>
                  <a:pt x="0" y="94183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3" name="TextBox 13"/>
          <p:cNvSpPr txBox="1"/>
          <p:nvPr/>
        </p:nvSpPr>
        <p:spPr>
          <a:xfrm>
            <a:off x="890224" y="1284362"/>
            <a:ext cx="16507551" cy="117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29"/>
              </a:lnSpc>
              <a:spcBef>
                <a:spcPct val="0"/>
              </a:spcBef>
            </a:pPr>
            <a:r>
              <a:rPr lang="en-US" sz="6850" spc="1375" err="1">
                <a:solidFill>
                  <a:srgbClr val="504C44"/>
                </a:solidFill>
                <a:latin typeface="Constantia"/>
                <a:ea typeface="Baskerville Display PT"/>
              </a:rPr>
              <a:t>Vliv</a:t>
            </a:r>
            <a:r>
              <a:rPr lang="en-US" sz="6850" spc="1375">
                <a:solidFill>
                  <a:srgbClr val="504C44"/>
                </a:solidFill>
                <a:latin typeface="Constantia"/>
                <a:ea typeface="Baskerville Display PT"/>
              </a:rPr>
              <a:t> </a:t>
            </a:r>
            <a:r>
              <a:rPr lang="en-US" sz="6850" spc="1375" err="1">
                <a:solidFill>
                  <a:srgbClr val="504C44"/>
                </a:solidFill>
                <a:latin typeface="Constantia"/>
                <a:ea typeface="Baskerville Display PT"/>
              </a:rPr>
              <a:t>utrpení</a:t>
            </a:r>
            <a:r>
              <a:rPr lang="en-US" sz="6850" spc="1375">
                <a:solidFill>
                  <a:srgbClr val="504C44"/>
                </a:solidFill>
                <a:latin typeface="Constantia"/>
                <a:ea typeface="Baskerville Display PT"/>
              </a:rPr>
              <a:t> </a:t>
            </a:r>
            <a:r>
              <a:rPr lang="en-US" sz="6850" spc="1375" err="1">
                <a:solidFill>
                  <a:srgbClr val="504C44"/>
                </a:solidFill>
                <a:latin typeface="Constantia"/>
                <a:ea typeface="Baskerville Display PT"/>
              </a:rPr>
              <a:t>na</a:t>
            </a:r>
            <a:r>
              <a:rPr lang="en-US" sz="6850" spc="1375">
                <a:solidFill>
                  <a:srgbClr val="504C44"/>
                </a:solidFill>
                <a:latin typeface="Constantia"/>
                <a:ea typeface="Baskerville Display PT"/>
              </a:rPr>
              <a:t> </a:t>
            </a:r>
            <a:r>
              <a:rPr lang="en-US" sz="6850" spc="1375" err="1">
                <a:solidFill>
                  <a:srgbClr val="504C44"/>
                </a:solidFill>
                <a:latin typeface="Constantia"/>
                <a:ea typeface="Baskerville Display PT"/>
              </a:rPr>
              <a:t>jeho</a:t>
            </a:r>
            <a:r>
              <a:rPr lang="en-US" sz="6850" spc="1375">
                <a:solidFill>
                  <a:srgbClr val="504C44"/>
                </a:solidFill>
                <a:latin typeface="Constantia"/>
                <a:ea typeface="Baskerville Display PT"/>
              </a:rPr>
              <a:t> </a:t>
            </a:r>
            <a:r>
              <a:rPr lang="en-US" sz="6850" spc="1375" err="1">
                <a:solidFill>
                  <a:srgbClr val="504C44"/>
                </a:solidFill>
                <a:latin typeface="Constantia"/>
                <a:ea typeface="Baskerville Display PT"/>
              </a:rPr>
              <a:t>hudbu</a:t>
            </a:r>
            <a:endParaRPr lang="en-US" sz="6850" u="none" spc="1375">
              <a:solidFill>
                <a:srgbClr val="504C44"/>
              </a:solidFill>
              <a:latin typeface="Constantia"/>
              <a:ea typeface="Baskerville Display PT"/>
            </a:endParaRPr>
          </a:p>
        </p:txBody>
      </p:sp>
      <p:pic>
        <p:nvPicPr>
          <p:cNvPr id="6" name="Online Media 5" title="B. Smetana: Z českých luhů a hájů / From Bohemia’s Fields and Groves">
            <a:hlinkClick r:id="" action="ppaction://media"/>
            <a:extLst>
              <a:ext uri="{FF2B5EF4-FFF2-40B4-BE49-F238E27FC236}">
                <a16:creationId xmlns:a16="http://schemas.microsoft.com/office/drawing/2014/main" id="{180532F9-5BAD-293C-A3B7-F1B78E59843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066495" y="2756807"/>
            <a:ext cx="9721169" cy="549456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4096673-AABB-8A26-47FD-617772A15EEB}"/>
              </a:ext>
            </a:extLst>
          </p:cNvPr>
          <p:cNvSpPr txBox="1"/>
          <p:nvPr/>
        </p:nvSpPr>
        <p:spPr>
          <a:xfrm>
            <a:off x="8234303" y="423615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6928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44286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0" y="434340"/>
            <a:ext cx="18288000" cy="9418320"/>
          </a:xfrm>
          <a:custGeom>
            <a:avLst/>
            <a:gdLst/>
            <a:ahLst/>
            <a:cxnLst/>
            <a:rect l="l" t="t" r="r" b="b"/>
            <a:pathLst>
              <a:path w="18288000" h="9418320">
                <a:moveTo>
                  <a:pt x="0" y="0"/>
                </a:moveTo>
                <a:lnTo>
                  <a:pt x="18288000" y="0"/>
                </a:lnTo>
                <a:lnTo>
                  <a:pt x="18288000" y="9418320"/>
                </a:lnTo>
                <a:lnTo>
                  <a:pt x="0" y="94183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3" name="TextBox 13"/>
          <p:cNvSpPr txBox="1"/>
          <p:nvPr/>
        </p:nvSpPr>
        <p:spPr>
          <a:xfrm>
            <a:off x="890224" y="1284362"/>
            <a:ext cx="16507551" cy="117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29"/>
              </a:lnSpc>
              <a:spcBef>
                <a:spcPct val="0"/>
              </a:spcBef>
            </a:pPr>
            <a:r>
              <a:rPr lang="en-US" sz="6850" spc="1375" err="1">
                <a:solidFill>
                  <a:srgbClr val="504C44"/>
                </a:solidFill>
                <a:latin typeface="Constantia"/>
                <a:ea typeface="Baskerville Display PT"/>
              </a:rPr>
              <a:t>Odkaz</a:t>
            </a:r>
            <a:r>
              <a:rPr lang="en-US" sz="6850" spc="1375">
                <a:solidFill>
                  <a:srgbClr val="504C44"/>
                </a:solidFill>
                <a:latin typeface="Aptos"/>
                <a:ea typeface="Baskerville Display PT"/>
              </a:rPr>
              <a:t> a </a:t>
            </a:r>
            <a:r>
              <a:rPr lang="en-US" sz="6850" spc="1375" err="1">
                <a:solidFill>
                  <a:srgbClr val="504C44"/>
                </a:solidFill>
                <a:latin typeface="Aptos"/>
                <a:ea typeface="Baskerville Display PT"/>
              </a:rPr>
              <a:t>dědictví</a:t>
            </a:r>
            <a:endParaRPr lang="en-US" sz="6850" u="none" spc="1375">
              <a:solidFill>
                <a:srgbClr val="504C44"/>
              </a:solidFill>
              <a:latin typeface="Aptos"/>
              <a:ea typeface="Baskerville Display PT"/>
            </a:endParaRPr>
          </a:p>
        </p:txBody>
      </p:sp>
      <p:sp>
        <p:nvSpPr>
          <p:cNvPr id="5" name="TextovéPole 3">
            <a:extLst>
              <a:ext uri="{FF2B5EF4-FFF2-40B4-BE49-F238E27FC236}">
                <a16:creationId xmlns:a16="http://schemas.microsoft.com/office/drawing/2014/main" id="{CD9B6A61-8083-BDDF-CD59-150A15F84677}"/>
              </a:ext>
            </a:extLst>
          </p:cNvPr>
          <p:cNvSpPr txBox="1"/>
          <p:nvPr/>
        </p:nvSpPr>
        <p:spPr>
          <a:xfrm>
            <a:off x="1998578" y="3101503"/>
            <a:ext cx="11887199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028700" lvl="1" indent="-571500">
              <a:buFont typeface="Arial"/>
              <a:buChar char="•"/>
            </a:pP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  <a:ea typeface="+mn-lt"/>
                <a:cs typeface="+mn-lt"/>
              </a:rPr>
              <a:t>Velký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  <a:ea typeface="+mn-lt"/>
                <a:cs typeface="+mn-lt"/>
              </a:rPr>
              <a:t> 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  <a:ea typeface="+mn-lt"/>
                <a:cs typeface="+mn-lt"/>
              </a:rPr>
              <a:t>význam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  <a:ea typeface="+mn-lt"/>
                <a:cs typeface="+mn-lt"/>
              </a:rPr>
              <a:t>jeho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  <a:ea typeface="+mn-lt"/>
                <a:cs typeface="+mn-lt"/>
              </a:rPr>
              <a:t>díla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  <a:ea typeface="+mn-lt"/>
                <a:cs typeface="+mn-lt"/>
              </a:rPr>
              <a:t> pro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  <a:ea typeface="+mn-lt"/>
                <a:cs typeface="+mn-lt"/>
              </a:rPr>
              <a:t>českou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  <a:ea typeface="+mn-lt"/>
                <a:cs typeface="+mn-lt"/>
              </a:rPr>
              <a:t>kulturu</a:t>
            </a:r>
            <a:endParaRPr lang="en-US" sz="3600">
              <a:solidFill>
                <a:schemeClr val="bg2">
                  <a:lumMod val="25000"/>
                </a:schemeClr>
              </a:solidFill>
              <a:latin typeface="Constantia"/>
              <a:cs typeface="Calibri"/>
            </a:endParaRPr>
          </a:p>
          <a:p>
            <a:pPr marL="1028700" lvl="1" indent="-571500">
              <a:buFont typeface="Arial"/>
              <a:buChar char="•"/>
            </a:pP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  <a:ea typeface="+mn-lt"/>
                <a:cs typeface="+mn-lt"/>
              </a:rPr>
              <a:t>Jedna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  <a:ea typeface="+mn-lt"/>
                <a:cs typeface="+mn-lt"/>
              </a:rPr>
              <a:t> z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  <a:ea typeface="+mn-lt"/>
                <a:cs typeface="+mn-lt"/>
              </a:rPr>
              <a:t>nejvýraznějších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  <a:ea typeface="+mn-lt"/>
                <a:cs typeface="+mn-lt"/>
              </a:rPr>
              <a:t>osobností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  <a:ea typeface="+mn-lt"/>
                <a:cs typeface="+mn-lt"/>
              </a:rPr>
              <a:t>české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  <a:ea typeface="+mn-lt"/>
                <a:cs typeface="+mn-lt"/>
              </a:rPr>
              <a:t>hudební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  <a:ea typeface="+mn-lt"/>
                <a:cs typeface="+mn-lt"/>
              </a:rPr>
              <a:t>scény</a:t>
            </a:r>
            <a:endParaRPr lang="en-US" sz="3600">
              <a:solidFill>
                <a:schemeClr val="bg2">
                  <a:lumMod val="25000"/>
                </a:schemeClr>
              </a:solidFill>
              <a:latin typeface="Constantia"/>
              <a:ea typeface="+mn-lt"/>
              <a:cs typeface="+mn-lt"/>
            </a:endParaRPr>
          </a:p>
          <a:p>
            <a:pPr marL="1028700" lvl="1" indent="-571500">
              <a:buFont typeface="Arial"/>
              <a:buChar char="•"/>
            </a:pP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  <a:ea typeface="+mn-lt"/>
                <a:cs typeface="+mn-lt"/>
              </a:rPr>
              <a:t>Přínos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  <a:ea typeface="+mn-lt"/>
                <a:cs typeface="+mn-lt"/>
              </a:rPr>
              <a:t> k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</a:rPr>
              <a:t>rozvoji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  <a:ea typeface="+mn-lt"/>
                <a:cs typeface="+mn-lt"/>
              </a:rPr>
              <a:t>české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  <a:ea typeface="+mn-lt"/>
                <a:cs typeface="+mn-lt"/>
              </a:rPr>
              <a:t>kultury</a:t>
            </a:r>
            <a:endParaRPr lang="en-US" sz="3600">
              <a:solidFill>
                <a:schemeClr val="bg2">
                  <a:lumMod val="25000"/>
                </a:schemeClr>
              </a:solidFill>
              <a:latin typeface="Constantia"/>
              <a:ea typeface="+mn-lt"/>
              <a:cs typeface="+mn-lt"/>
            </a:endParaRPr>
          </a:p>
          <a:p>
            <a:pPr marL="1028700" lvl="1" indent="-571500">
              <a:buFont typeface="Arial"/>
              <a:buChar char="•"/>
            </a:pP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  <a:ea typeface="+mn-lt"/>
                <a:cs typeface="+mn-lt"/>
              </a:rPr>
              <a:t>Průkopníkem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  <a:cs typeface="Calibri"/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  <a:cs typeface="Calibri"/>
              </a:rPr>
              <a:t>používání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  <a:cs typeface="Calibri"/>
              </a:rPr>
              <a:t> 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  <a:cs typeface="Calibri"/>
              </a:rPr>
              <a:t>lidových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  <a:cs typeface="Calibri"/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  <a:cs typeface="Calibri"/>
              </a:rPr>
              <a:t>melodií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  <a:cs typeface="Calibri"/>
              </a:rPr>
              <a:t> a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  <a:cs typeface="Calibri"/>
              </a:rPr>
              <a:t>českého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  <a:cs typeface="Calibri"/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  <a:cs typeface="Calibri"/>
              </a:rPr>
              <a:t>folkóru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  <a:cs typeface="Calibri"/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  <a:cs typeface="Calibri"/>
              </a:rPr>
              <a:t>ve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  <a:cs typeface="Calibri"/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  <a:cs typeface="Calibri"/>
              </a:rPr>
              <a:t>svých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  <a:cs typeface="Calibri"/>
              </a:rPr>
              <a:t>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  <a:cs typeface="Calibri"/>
              </a:rPr>
              <a:t>skladbách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  <a:cs typeface="Calibri"/>
              </a:rPr>
              <a:t> (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  <a:cs typeface="Calibri"/>
              </a:rPr>
              <a:t>inspirace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  <a:cs typeface="Calibri"/>
              </a:rPr>
              <a:t> pro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  <a:cs typeface="Calibri"/>
              </a:rPr>
              <a:t>např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  <a:cs typeface="Calibri"/>
              </a:rPr>
              <a:t>. A. </a:t>
            </a:r>
            <a:r>
              <a:rPr lang="en-US" sz="3600" err="1">
                <a:solidFill>
                  <a:schemeClr val="bg2">
                    <a:lumMod val="25000"/>
                  </a:schemeClr>
                </a:solidFill>
                <a:latin typeface="Constantia"/>
                <a:cs typeface="Calibri"/>
              </a:rPr>
              <a:t>Dvořáka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onstantia"/>
                <a:cs typeface="Calibri"/>
              </a:rPr>
              <a:t>)</a:t>
            </a:r>
          </a:p>
          <a:p>
            <a:pPr>
              <a:buFont typeface=""/>
              <a:buChar char="•"/>
            </a:pPr>
            <a:endParaRPr lang="en-US" sz="3600">
              <a:solidFill>
                <a:schemeClr val="bg2">
                  <a:lumMod val="25000"/>
                </a:schemeClr>
              </a:solidFill>
              <a:latin typeface="Constanti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331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Vlastní</PresentationFormat>
  <Slides>11</Slides>
  <Notes>1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History of Classical Music Beige and Brown Elegant Educational Presentation </dc:title>
  <cp:lastModifiedBy>Emma Lacinova</cp:lastModifiedBy>
  <cp:revision>3</cp:revision>
  <dcterms:created xsi:type="dcterms:W3CDTF">2006-08-16T00:00:00Z</dcterms:created>
  <dcterms:modified xsi:type="dcterms:W3CDTF">2024-05-27T09:37:09Z</dcterms:modified>
  <dc:identifier>DAF_si8uQhA</dc:identifier>
</cp:coreProperties>
</file>